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7" r:id="rId5"/>
    <p:sldId id="311" r:id="rId6"/>
    <p:sldId id="305" r:id="rId7"/>
    <p:sldId id="306" r:id="rId8"/>
    <p:sldId id="307" r:id="rId9"/>
    <p:sldId id="308" r:id="rId10"/>
    <p:sldId id="309" r:id="rId11"/>
    <p:sldId id="31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257" autoAdjust="0"/>
  </p:normalViewPr>
  <p:slideViewPr>
    <p:cSldViewPr snapToGrid="0">
      <p:cViewPr varScale="1">
        <p:scale>
          <a:sx n="89" d="100"/>
          <a:sy n="89" d="100"/>
        </p:scale>
        <p:origin x="102" y="54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6DA9-01F9-4746-97A1-8BA451DDC44D}" type="datetimeFigureOut">
              <a:rPr lang="en-US" smtClean="0"/>
              <a:t>13.04.2020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74178-3F1C-4FD2-9189-9D7F3A67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49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F1C4B-A09C-46D1-93DB-F3F848BFB027}" type="datetimeFigureOut">
              <a:rPr lang="en-US" smtClean="0"/>
              <a:t>13.04.2020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59874-2F11-4582-8757-D26ED139F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Corp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114300"/>
            <a:ext cx="12192003" cy="5943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588" y="5686446"/>
            <a:ext cx="12188825" cy="1171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9397861" y="6599502"/>
            <a:ext cx="2548332" cy="268287"/>
          </a:xfrm>
          <a:prstGeom prst="rect">
            <a:avLst/>
          </a:prstGeom>
        </p:spPr>
        <p:txBody>
          <a:bodyPr lIns="121899" tIns="60949" rIns="121899" bIns="60949"/>
          <a:lstStyle>
            <a:lvl1pPr>
              <a:defRPr sz="800"/>
            </a:lvl1pPr>
          </a:lstStyle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©  2020 Bentley</a:t>
            </a:r>
            <a:r>
              <a:rPr lang="en-US" sz="8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Systems, Incorporated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3273004"/>
            <a:ext cx="12188825" cy="24134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90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Box_InnerShad.png"/>
          <p:cNvPicPr>
            <a:picLocks noChangeAspect="1"/>
          </p:cNvPicPr>
          <p:nvPr userDrawn="1"/>
        </p:nvPicPr>
        <p:blipFill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5734009"/>
            <a:ext cx="12188825" cy="40406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588" y="0"/>
            <a:ext cx="12188825" cy="4273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" y="427305"/>
            <a:ext cx="12190414" cy="407515"/>
            <a:chOff x="-1" y="695590"/>
            <a:chExt cx="12190414" cy="407515"/>
          </a:xfrm>
        </p:grpSpPr>
        <p:pic>
          <p:nvPicPr>
            <p:cNvPr id="17" name="Picture 16" descr="Box_InnerShad.png"/>
            <p:cNvPicPr>
              <a:picLocks noChangeAspect="1"/>
            </p:cNvPicPr>
            <p:nvPr userDrawn="1"/>
          </p:nvPicPr>
          <p:blipFill>
            <a:blip r:embed="rId3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" y="698090"/>
              <a:ext cx="12188825" cy="404069"/>
            </a:xfrm>
            <a:prstGeom prst="rect">
              <a:avLst/>
            </a:prstGeom>
          </p:spPr>
        </p:pic>
        <p:pic>
          <p:nvPicPr>
            <p:cNvPr id="18" name="Picture 17" descr="Box_InnerShad.png"/>
            <p:cNvPicPr>
              <a:picLocks noChangeAspect="1"/>
            </p:cNvPicPr>
            <p:nvPr userDrawn="1"/>
          </p:nvPicPr>
          <p:blipFill>
            <a:blip r:embed="rId3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" y="699036"/>
              <a:ext cx="12188825" cy="404069"/>
            </a:xfrm>
            <a:prstGeom prst="rect">
              <a:avLst/>
            </a:prstGeom>
          </p:spPr>
        </p:pic>
        <p:pic>
          <p:nvPicPr>
            <p:cNvPr id="19" name="Picture 18" descr="Box_InnerShad.png"/>
            <p:cNvPicPr>
              <a:picLocks noChangeAspect="1"/>
            </p:cNvPicPr>
            <p:nvPr userDrawn="1"/>
          </p:nvPicPr>
          <p:blipFill>
            <a:blip r:embed="rId3">
              <a:alphaModFix am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95590"/>
              <a:ext cx="12188825" cy="40406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92" y="4041648"/>
            <a:ext cx="11411712" cy="1563624"/>
          </a:xfrm>
        </p:spPr>
        <p:txBody>
          <a:bodyPr lIns="0" tIns="64008" rIns="118872" bIns="64008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192" y="5852160"/>
            <a:ext cx="8723376" cy="731520"/>
          </a:xfrm>
        </p:spPr>
        <p:txBody>
          <a:bodyPr lIns="0" tIns="64008" rIns="118872" bIns="64008"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43753E3-8CAD-4222-8BD1-F0D2EE16953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26" y="5870141"/>
            <a:ext cx="1745671" cy="5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265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itle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165733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ody - Title +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64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2512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70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 + 1 Content / 1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64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6386027" y="1447800"/>
            <a:ext cx="5281824" cy="4648200"/>
          </a:xfrm>
          <a:solidFill>
            <a:schemeClr val="bg2">
              <a:lumMod val="40000"/>
              <a:lumOff val="60000"/>
            </a:schemeClr>
          </a:solidFill>
        </p:spPr>
        <p:txBody>
          <a:bodyPr bIns="975189"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Graphic / Photo</a:t>
            </a:r>
          </a:p>
        </p:txBody>
      </p:sp>
    </p:spTree>
    <p:extLst>
      <p:ext uri="{BB962C8B-B14F-4D97-AF65-F5344CB8AC3E}">
        <p14:creationId xmlns:p14="http://schemas.microsoft.com/office/powerpoint/2010/main" val="26388712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itle + 1 Graphic / 1 Content Graphic /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2512" y="1444752"/>
            <a:ext cx="5285232" cy="46451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07868" y="1447800"/>
            <a:ext cx="5281824" cy="4648200"/>
          </a:xfrm>
          <a:solidFill>
            <a:schemeClr val="bg2">
              <a:lumMod val="40000"/>
              <a:lumOff val="60000"/>
            </a:schemeClr>
          </a:solidFill>
        </p:spPr>
        <p:txBody>
          <a:bodyPr bIns="975189"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Graphic / Photo</a:t>
            </a:r>
          </a:p>
        </p:txBody>
      </p:sp>
    </p:spTree>
    <p:extLst>
      <p:ext uri="{BB962C8B-B14F-4D97-AF65-F5344CB8AC3E}">
        <p14:creationId xmlns:p14="http://schemas.microsoft.com/office/powerpoint/2010/main" val="25094720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ody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46526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dy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7140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76" y="237744"/>
            <a:ext cx="11173968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453896"/>
            <a:ext cx="1117396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1"/>
          <p:cNvSpPr txBox="1">
            <a:spLocks/>
          </p:cNvSpPr>
          <p:nvPr userDrawn="1"/>
        </p:nvSpPr>
        <p:spPr>
          <a:xfrm>
            <a:off x="45603" y="6549958"/>
            <a:ext cx="5727875" cy="268287"/>
          </a:xfrm>
          <a:prstGeom prst="rect">
            <a:avLst/>
          </a:prstGeom>
        </p:spPr>
        <p:txBody>
          <a:bodyPr lIns="121899" tIns="60949" rIns="121899" bIns="60949"/>
          <a:lstStyle>
            <a:lvl1pPr>
              <a:defRPr sz="800"/>
            </a:lvl1pPr>
          </a:lstStyle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01AE62-ACEE-4CBF-ABCE-6DEA53F53216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  WWW.BENTLEY.COM    |   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©  2020 Bentley</a:t>
            </a:r>
            <a:r>
              <a:rPr lang="en-US" sz="8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Systems, Incorporated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446" y="6537362"/>
            <a:ext cx="974463" cy="22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55" r:id="rId7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01752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3716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6289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mmunities.bentley.com/products/prostructures/w/structural_drafting_and_detailing__wiki/47519/working-from-home-with-prostructur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ies.bentley.com/products/prostructures/w/structural_drafting_and_detailing__wiki/39291/creating-a-deployment-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ies.bentley.com/products/prostructures/w/structural_drafting_and_detailing__wiki/23714/reset-dialog-posi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bentley.com/app/Public/BrowseLearningPaths?productlineId=557&amp;CustomLP=False" TargetMode="External"/><Relationship Id="rId2" Type="http://schemas.openxmlformats.org/officeDocument/2006/relationships/hyperlink" Target="https://www.youtube.com/channel/UCNUks4twVfFyYDYMezM7q3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ies.bentley.com/products/prostructures/f/" TargetMode="External"/><Relationship Id="rId2" Type="http://schemas.openxmlformats.org/officeDocument/2006/relationships/hyperlink" Target="https://communities.bentley.com/products/prostructures/w/structural_drafting_and_detailing__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s.bentley.com/srmanager/ProductSuppo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D2C2-5F54-4BCA-938B-B50F70E13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from home with ProStructures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5422F-13E4-4499-ABFC-C499E9A3D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Johannes Michalowsky, Manager, Technical Support</a:t>
            </a:r>
          </a:p>
        </p:txBody>
      </p:sp>
    </p:spTree>
    <p:extLst>
      <p:ext uri="{BB962C8B-B14F-4D97-AF65-F5344CB8AC3E}">
        <p14:creationId xmlns:p14="http://schemas.microsoft.com/office/powerpoint/2010/main" val="15768613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AC8F-1715-44BA-B604-93450CE1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F43A-8544-4FD3-8D98-335ED00F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Working from home with ProStructures - ProStructures Wiki - ProStructures - Bentley Communities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C3DCC-85C0-4F5D-A875-3D9458BA1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295" y="2425960"/>
            <a:ext cx="7232643" cy="38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786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Installation: </a:t>
            </a:r>
          </a:p>
          <a:p>
            <a:pPr lvl="1"/>
            <a:r>
              <a:rPr lang="en-US" sz="3600" dirty="0"/>
              <a:t>Use a company-issued laptop with VPN</a:t>
            </a:r>
          </a:p>
          <a:p>
            <a:pPr lvl="1"/>
            <a:r>
              <a:rPr lang="en-US" sz="3600" dirty="0"/>
              <a:t>Administrators can download a full deployment and install it.</a:t>
            </a:r>
          </a:p>
          <a:p>
            <a:pPr lvl="1"/>
            <a:r>
              <a:rPr lang="en-US" sz="3600" dirty="0">
                <a:hlinkClick r:id="rId2"/>
              </a:rPr>
              <a:t>Creating a Deployment Image - ProStructures Wiki - ProStructures - Bentley Communities</a:t>
            </a:r>
            <a:endParaRPr lang="en-US" sz="3600" dirty="0"/>
          </a:p>
          <a:p>
            <a:pPr lvl="1"/>
            <a:r>
              <a:rPr lang="en-US" sz="3600" dirty="0"/>
              <a:t>Bentley Support can assist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159608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License Activation: </a:t>
            </a:r>
          </a:p>
          <a:p>
            <a:pPr lvl="1"/>
            <a:r>
              <a:rPr lang="en-US" sz="3600" dirty="0"/>
              <a:t>Select your Product, Can be used offline for up to seven days</a:t>
            </a:r>
          </a:p>
          <a:p>
            <a:pPr lvl="1"/>
            <a:r>
              <a:rPr lang="en-US" sz="3600" dirty="0"/>
              <a:t>If no internet, use</a:t>
            </a:r>
          </a:p>
          <a:p>
            <a:pPr lvl="1"/>
            <a:r>
              <a:rPr lang="en-US" sz="3600" dirty="0"/>
              <a:t>checked out licenses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F09B65-5B26-4928-ACED-58DB271F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278" y="2663743"/>
            <a:ext cx="5889516" cy="364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83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Network Connectivity impact</a:t>
            </a:r>
          </a:p>
          <a:p>
            <a:pPr lvl="1"/>
            <a:r>
              <a:rPr lang="en-US" sz="3200" dirty="0"/>
              <a:t>License activation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07580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Transitioning to a smaller screen size</a:t>
            </a:r>
          </a:p>
          <a:p>
            <a:pPr lvl="1"/>
            <a:r>
              <a:rPr lang="en-US" sz="3200" dirty="0"/>
              <a:t>Customize the user interface</a:t>
            </a:r>
          </a:p>
          <a:p>
            <a:pPr lvl="1"/>
            <a:r>
              <a:rPr lang="en-US" sz="3200" dirty="0"/>
              <a:t>Drag/drop, dock and resize tools and other windows</a:t>
            </a:r>
          </a:p>
          <a:p>
            <a:pPr lvl="1"/>
            <a:r>
              <a:rPr lang="en-US" sz="3200" dirty="0">
                <a:hlinkClick r:id="rId2"/>
              </a:rPr>
              <a:t>Reset Dialog Positions - ProStructures Wiki - ProStructures - Bentley Communities</a:t>
            </a:r>
            <a:endParaRPr lang="en-US" sz="32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6699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Professional Development</a:t>
            </a:r>
          </a:p>
          <a:p>
            <a:pPr lvl="1"/>
            <a:r>
              <a:rPr lang="en-US" sz="3200" dirty="0">
                <a:hlinkClick r:id="rId2"/>
              </a:rPr>
              <a:t>Training Courses on YouTube</a:t>
            </a:r>
            <a:endParaRPr lang="en-US" sz="3200" dirty="0"/>
          </a:p>
          <a:p>
            <a:pPr lvl="1"/>
            <a:r>
              <a:rPr lang="en-US" sz="3200" dirty="0">
                <a:hlinkClick r:id="rId3"/>
              </a:rPr>
              <a:t>Many other learning resources</a:t>
            </a:r>
            <a:endParaRPr lang="en-US" sz="32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19474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7E8D9-F78A-47BC-9DFE-CA7A9AE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Working from home with ProStructures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89F-C4B9-4D55-941C-B94296E8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 more help</a:t>
            </a:r>
          </a:p>
          <a:p>
            <a:pPr lvl="1"/>
            <a:r>
              <a:rPr lang="en-US" sz="3200" dirty="0">
                <a:hlinkClick r:id="rId2"/>
              </a:rPr>
              <a:t>Search the Wiki</a:t>
            </a:r>
            <a:endParaRPr lang="en-US" sz="3200" dirty="0"/>
          </a:p>
          <a:p>
            <a:pPr lvl="1"/>
            <a:r>
              <a:rPr lang="en-US" sz="3200" dirty="0">
                <a:hlinkClick r:id="rId3"/>
              </a:rPr>
              <a:t>Post on the Forum</a:t>
            </a:r>
            <a:endParaRPr lang="en-US" sz="3200" dirty="0"/>
          </a:p>
          <a:p>
            <a:pPr lvl="1"/>
            <a:r>
              <a:rPr lang="en-US" sz="3200" dirty="0">
                <a:hlinkClick r:id="rId4"/>
              </a:rPr>
              <a:t>Submit a Service Request to Support</a:t>
            </a:r>
            <a:endParaRPr lang="en-US" sz="32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5227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dy Slides Master">
  <a:themeElements>
    <a:clrScheme name="Bentley Palette">
      <a:dk1>
        <a:srgbClr val="002A44"/>
      </a:dk1>
      <a:lt1>
        <a:srgbClr val="FFFFFF"/>
      </a:lt1>
      <a:dk2>
        <a:srgbClr val="000000"/>
      </a:dk2>
      <a:lt2>
        <a:srgbClr val="FFFFFF"/>
      </a:lt2>
      <a:accent1>
        <a:srgbClr val="55A51C"/>
      </a:accent1>
      <a:accent2>
        <a:srgbClr val="A6AFB7"/>
      </a:accent2>
      <a:accent3>
        <a:srgbClr val="038ADB"/>
      </a:accent3>
      <a:accent4>
        <a:srgbClr val="004E7E"/>
      </a:accent4>
      <a:accent5>
        <a:srgbClr val="7ABF6F"/>
      </a:accent5>
      <a:accent6>
        <a:srgbClr val="BFC5CB"/>
      </a:accent6>
      <a:hlink>
        <a:srgbClr val="038ADB"/>
      </a:hlink>
      <a:folHlink>
        <a:srgbClr val="AE81C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FA8F680224E4DB5CF04935A7C98A4" ma:contentTypeVersion="13" ma:contentTypeDescription="Create a new document." ma:contentTypeScope="" ma:versionID="7e55098279e000d56105d0229467d2ae">
  <xsd:schema xmlns:xsd="http://www.w3.org/2001/XMLSchema" xmlns:xs="http://www.w3.org/2001/XMLSchema" xmlns:p="http://schemas.microsoft.com/office/2006/metadata/properties" xmlns:ns3="73c56f56-dc77-4062-9529-52c6ecc166bf" xmlns:ns4="4c6f1448-6128-4395-92f7-887656e37be2" targetNamespace="http://schemas.microsoft.com/office/2006/metadata/properties" ma:root="true" ma:fieldsID="b01164529145332266afb4c768111432" ns3:_="" ns4:_="">
    <xsd:import namespace="73c56f56-dc77-4062-9529-52c6ecc166bf"/>
    <xsd:import namespace="4c6f1448-6128-4395-92f7-887656e37be2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56f56-dc77-4062-9529-52c6ecc166bf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6f1448-6128-4395-92f7-887656e37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2F4A7E-A4B1-4A25-9CD5-42A8A1CAA997}">
  <ds:schemaRefs>
    <ds:schemaRef ds:uri="http://schemas.openxmlformats.org/package/2006/metadata/core-properties"/>
    <ds:schemaRef ds:uri="73c56f56-dc77-4062-9529-52c6ecc166bf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c6f1448-6128-4395-92f7-887656e37be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886F46-A11A-4D4F-A245-CEDF9E9272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56f56-dc77-4062-9529-52c6ecc166bf"/>
    <ds:schemaRef ds:uri="4c6f1448-6128-4395-92f7-887656e37b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8B521A-4F0A-4CF3-BC80-CFC165516B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7030</TotalTime>
  <Words>182</Words>
  <Application>Microsoft Office PowerPoint</Application>
  <PresentationFormat>Widescreen</PresentationFormat>
  <Paragraphs>32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Body Slides Master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  <vt:lpstr>Working from home with ProStructures</vt:lpstr>
    </vt:vector>
  </TitlesOfParts>
  <Company>Bentley Systems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O'Brien</dc:creator>
  <cp:lastModifiedBy>Johannes Michalowsky</cp:lastModifiedBy>
  <cp:revision>91</cp:revision>
  <dcterms:created xsi:type="dcterms:W3CDTF">2016-03-16T20:53:14Z</dcterms:created>
  <dcterms:modified xsi:type="dcterms:W3CDTF">2020-04-13T11:12:53Z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0x01010084DFA8F680224E4DB5CF04935A7C98A4</vt:lpwstr>
  </property>
</Properties>
</file>