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6" r:id="rId2"/>
    <p:sldId id="302" r:id="rId3"/>
    <p:sldId id="257" r:id="rId4"/>
    <p:sldId id="259" r:id="rId5"/>
    <p:sldId id="313" r:id="rId6"/>
    <p:sldId id="299" r:id="rId7"/>
    <p:sldId id="314" r:id="rId8"/>
    <p:sldId id="304" r:id="rId9"/>
    <p:sldId id="308" r:id="rId10"/>
    <p:sldId id="306" r:id="rId11"/>
    <p:sldId id="307" r:id="rId12"/>
    <p:sldId id="310" r:id="rId13"/>
    <p:sldId id="311" r:id="rId14"/>
    <p:sldId id="312" r:id="rId15"/>
    <p:sldId id="315" r:id="rId16"/>
    <p:sldId id="316" r:id="rId17"/>
    <p:sldId id="317" r:id="rId18"/>
    <p:sldId id="318" r:id="rId19"/>
    <p:sldId id="319" r:id="rId20"/>
    <p:sldId id="321" r:id="rId21"/>
    <p:sldId id="322" r:id="rId22"/>
    <p:sldId id="323" r:id="rId23"/>
    <p:sldId id="324" r:id="rId24"/>
    <p:sldId id="325" r:id="rId25"/>
    <p:sldId id="327" r:id="rId26"/>
    <p:sldId id="329" r:id="rId27"/>
    <p:sldId id="330" r:id="rId28"/>
    <p:sldId id="331" r:id="rId29"/>
    <p:sldId id="332" r:id="rId30"/>
    <p:sldId id="333" r:id="rId31"/>
    <p:sldId id="301" r:id="rId32"/>
    <p:sldId id="32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8793BE"/>
    <a:srgbClr val="273894"/>
    <a:srgbClr val="C10000"/>
    <a:srgbClr val="D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3128" autoAdjust="0"/>
  </p:normalViewPr>
  <p:slideViewPr>
    <p:cSldViewPr snapToGrid="0">
      <p:cViewPr varScale="1">
        <p:scale>
          <a:sx n="118" d="100"/>
          <a:sy n="118" d="100"/>
        </p:scale>
        <p:origin x="84" y="136"/>
      </p:cViewPr>
      <p:guideLst/>
    </p:cSldViewPr>
  </p:slideViewPr>
  <p:outlineViewPr>
    <p:cViewPr>
      <p:scale>
        <a:sx n="33" d="100"/>
        <a:sy n="33" d="100"/>
      </p:scale>
      <p:origin x="0" y="-45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190F2-58F4-D14E-A910-2253DE2209B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0AE4-B336-4C49-B86E-41264869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4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0493C-258E-499F-96DC-8C7F292145BE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D06AB-85A9-41B1-AF16-8BE740A18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0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06AB-85A9-41B1-AF16-8BE740A189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8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06AB-85A9-41B1-AF16-8BE740A189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06AB-85A9-41B1-AF16-8BE740A189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5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primary Divisions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06AB-85A9-41B1-AF16-8BE740A189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8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06AB-85A9-41B1-AF16-8BE740A189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06AB-85A9-41B1-AF16-8BE740A189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5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02080" y="4746171"/>
            <a:ext cx="9683931" cy="418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61518" y="5701793"/>
            <a:ext cx="8347167" cy="886242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VISON     REALITY    AND     CHALLENGES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938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029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878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1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00235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786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829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98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982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73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01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441CB-E8B7-4ABE-BADF-7CD6991E87E1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6DC6E-DF2D-4F8A-91AF-EBDA0C5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64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219200"/>
            <a:ext cx="10515600" cy="886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194554"/>
            <a:ext cx="10515600" cy="352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472962" y="6216162"/>
            <a:ext cx="5310553" cy="43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52" y="76389"/>
            <a:ext cx="1377403" cy="7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>
            <a:lumMod val="75000"/>
          </a:schemeClr>
        </a:buClr>
        <a:buSzPct val="60000"/>
        <a:buFont typeface="Lucida Grande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10000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10000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68" userDrawn="1">
          <p15:clr>
            <a:srgbClr val="F26B43"/>
          </p15:clr>
        </p15:guide>
        <p15:guide id="2" pos="648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1392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7-zip.org/download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venzip.osdn.jp/chm/cmdline/syntax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sdn.microsoft.com/VBA/Language-Reference-VBA/articles/deletefolder-method" TargetMode="External"/><Relationship Id="rId5" Type="http://schemas.openxmlformats.org/officeDocument/2006/relationships/hyperlink" Target="https://msdn.microsoft.com/en-us/library/d5fk67ky(v=vs.84).aspx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vba/language-reference-vba/articles/deletefile-metho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ies.bentley.com/products/projectwise/content_management/f/content-management-forum/125219/unintegrated-third-party-software-workflow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92" y="599780"/>
            <a:ext cx="2231801" cy="8115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2011124"/>
            <a:ext cx="12192000" cy="2837468"/>
            <a:chOff x="0" y="2581864"/>
            <a:chExt cx="12192000" cy="2837468"/>
          </a:xfrm>
        </p:grpSpPr>
        <p:sp>
          <p:nvSpPr>
            <p:cNvPr id="6" name="Rectangle 5"/>
            <p:cNvSpPr/>
            <p:nvPr/>
          </p:nvSpPr>
          <p:spPr>
            <a:xfrm>
              <a:off x="0" y="2581864"/>
              <a:ext cx="12192000" cy="28374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82592" y="2773542"/>
              <a:ext cx="942680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spc="600" dirty="0">
                  <a:solidFill>
                    <a:srgbClr val="D2232A"/>
                  </a:solidFill>
                  <a:latin typeface="Arial Narrow" panose="020B0606020202030204" pitchFamily="34" charset="0"/>
                </a:rPr>
                <a:t>MID-AMERICA CADD COMMUNITY CONFERENCE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7814" y="3189040"/>
              <a:ext cx="10256363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00" dirty="0">
                  <a:solidFill>
                    <a:srgbClr val="27389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Using Unsupported Applications in ProjectWise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11909" y="5253989"/>
            <a:ext cx="216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Mike Dillner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Software Specialist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Mike.Dillner@pec1.com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(785) 233-8300</a:t>
            </a:r>
          </a:p>
        </p:txBody>
      </p:sp>
    </p:spTree>
    <p:extLst>
      <p:ext uri="{BB962C8B-B14F-4D97-AF65-F5344CB8AC3E}">
        <p14:creationId xmlns:p14="http://schemas.microsoft.com/office/powerpoint/2010/main" val="2775615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HEC-RAS Example – 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>
              <a:lnSpc>
                <a:spcPct val="200000"/>
              </a:lnSpc>
            </a:pPr>
            <a:r>
              <a:rPr lang="en-US" b="1" dirty="0"/>
              <a:t>Flat Set </a:t>
            </a:r>
            <a:r>
              <a:rPr lang="en-US" dirty="0"/>
              <a:t>Managed Export?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Available outside organization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Keeps all files in ProjectWise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Additional work to export / import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Any new files left after import need manually imported </a:t>
            </a:r>
            <a:r>
              <a:rPr lang="en-US" b="1" dirty="0">
                <a:solidFill>
                  <a:srgbClr val="C10000"/>
                </a:solidFill>
              </a:rPr>
              <a:t>AND added to flat set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Allows uneducated users to use files without exporting and potentially lose work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9884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HEC-RAS Example – 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ctr">
              <a:lnSpc>
                <a:spcPct val="200000"/>
              </a:lnSpc>
            </a:pPr>
            <a:r>
              <a:rPr lang="en-US" dirty="0"/>
              <a:t>Zip Managed Export?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Available outside organization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accidental misuse within ProjectWise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 document to manage within ProjectWise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Additional work to export / import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Requires user to unzip the files after export, and zip them up before import - keeping the .zip name identical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Potential issues if users attempt to use the files without unzipping them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57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HEC-RAS Example – 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>
              <a:lnSpc>
                <a:spcPct val="200000"/>
              </a:lnSpc>
            </a:pPr>
            <a:r>
              <a:rPr lang="en-US" dirty="0"/>
              <a:t>Another solution?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additional work for users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Available outside organization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accidental misuse within ProjectWise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 document to manage within ProjectWise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Some assembly required</a:t>
            </a:r>
          </a:p>
        </p:txBody>
      </p:sp>
    </p:spTree>
    <p:extLst>
      <p:ext uri="{BB962C8B-B14F-4D97-AF65-F5344CB8AC3E}">
        <p14:creationId xmlns:p14="http://schemas.microsoft.com/office/powerpoint/2010/main" val="3290835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Workflow Overview</a:t>
            </a:r>
          </a:p>
        </p:txBody>
      </p: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>
            <a:off x="3032125" y="2492375"/>
            <a:ext cx="393525" cy="0"/>
          </a:xfrm>
          <a:prstGeom prst="straightConnector1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6" idx="3"/>
            <a:endCxn id="7" idx="0"/>
          </p:cNvCxnSpPr>
          <p:nvPr/>
        </p:nvCxnSpPr>
        <p:spPr>
          <a:xfrm>
            <a:off x="4595590" y="2492375"/>
            <a:ext cx="2065425" cy="390525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stCxn id="7" idx="1"/>
            <a:endCxn id="8" idx="0"/>
          </p:cNvCxnSpPr>
          <p:nvPr/>
        </p:nvCxnSpPr>
        <p:spPr>
          <a:xfrm rot="10800000" flipV="1">
            <a:off x="3529195" y="3178175"/>
            <a:ext cx="2546850" cy="200442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/>
          <p:cNvCxnSpPr>
            <a:endCxn id="8" idx="1"/>
          </p:cNvCxnSpPr>
          <p:nvPr/>
        </p:nvCxnSpPr>
        <p:spPr>
          <a:xfrm rot="16200000" flipH="1">
            <a:off x="2416299" y="3145965"/>
            <a:ext cx="886251" cy="169601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/>
          <p:cNvCxnSpPr>
            <a:endCxn id="10" idx="1"/>
          </p:cNvCxnSpPr>
          <p:nvPr/>
        </p:nvCxnSpPr>
        <p:spPr>
          <a:xfrm rot="16200000" flipH="1">
            <a:off x="2255600" y="3237143"/>
            <a:ext cx="2067769" cy="1168762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/>
          <p:nvPr/>
        </p:nvCxnSpPr>
        <p:spPr>
          <a:xfrm rot="16200000" flipH="1">
            <a:off x="1268510" y="4152791"/>
            <a:ext cx="3101195" cy="370889"/>
          </a:xfrm>
          <a:prstGeom prst="bentConnector3">
            <a:avLst>
              <a:gd name="adj1" fmla="val 100064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endCxn id="9" idx="1"/>
          </p:cNvCxnSpPr>
          <p:nvPr/>
        </p:nvCxnSpPr>
        <p:spPr>
          <a:xfrm>
            <a:off x="4114165" y="3500438"/>
            <a:ext cx="1961880" cy="653097"/>
          </a:xfrm>
          <a:prstGeom prst="bentConnector3">
            <a:avLst>
              <a:gd name="adj1" fmla="val 73790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/>
          <p:cNvCxnSpPr/>
          <p:nvPr/>
        </p:nvCxnSpPr>
        <p:spPr>
          <a:xfrm rot="16200000" flipH="1">
            <a:off x="4059052" y="3876641"/>
            <a:ext cx="738606" cy="628380"/>
          </a:xfrm>
          <a:prstGeom prst="bentConnector3">
            <a:avLst>
              <a:gd name="adj1" fmla="val -552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/>
          <p:cNvCxnSpPr/>
          <p:nvPr/>
        </p:nvCxnSpPr>
        <p:spPr>
          <a:xfrm rot="16200000" flipV="1">
            <a:off x="889657" y="4062070"/>
            <a:ext cx="3389317" cy="840470"/>
          </a:xfrm>
          <a:prstGeom prst="bentConnector3">
            <a:avLst>
              <a:gd name="adj1" fmla="val -21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/>
          <p:cNvCxnSpPr>
            <a:stCxn id="9" idx="2"/>
            <a:endCxn id="12" idx="3"/>
          </p:cNvCxnSpPr>
          <p:nvPr/>
        </p:nvCxnSpPr>
        <p:spPr>
          <a:xfrm rot="5400000">
            <a:off x="5492692" y="4868603"/>
            <a:ext cx="1588116" cy="748530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/>
          <p:cNvCxnSpPr/>
          <p:nvPr/>
        </p:nvCxnSpPr>
        <p:spPr>
          <a:xfrm rot="16200000" flipH="1">
            <a:off x="3331534" y="4166828"/>
            <a:ext cx="739993" cy="344670"/>
          </a:xfrm>
          <a:prstGeom prst="bentConnector3">
            <a:avLst>
              <a:gd name="adj1" fmla="val 99685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/>
          <p:cNvCxnSpPr/>
          <p:nvPr/>
        </p:nvCxnSpPr>
        <p:spPr>
          <a:xfrm rot="16200000" flipH="1">
            <a:off x="4959046" y="5072394"/>
            <a:ext cx="754015" cy="584497"/>
          </a:xfrm>
          <a:prstGeom prst="bentConnector3">
            <a:avLst>
              <a:gd name="adj1" fmla="val 734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/>
          <p:cNvCxnSpPr/>
          <p:nvPr/>
        </p:nvCxnSpPr>
        <p:spPr>
          <a:xfrm rot="5400000" flipH="1" flipV="1">
            <a:off x="3204151" y="5072570"/>
            <a:ext cx="746793" cy="591372"/>
          </a:xfrm>
          <a:prstGeom prst="bentConnector3">
            <a:avLst>
              <a:gd name="adj1" fmla="val 100062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/>
          <p:cNvCxnSpPr/>
          <p:nvPr/>
        </p:nvCxnSpPr>
        <p:spPr>
          <a:xfrm rot="5400000">
            <a:off x="3728379" y="5295539"/>
            <a:ext cx="590966" cy="301256"/>
          </a:xfrm>
          <a:prstGeom prst="bentConnector3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/>
          <p:cNvCxnSpPr/>
          <p:nvPr/>
        </p:nvCxnSpPr>
        <p:spPr>
          <a:xfrm rot="16200000" flipV="1">
            <a:off x="4597692" y="5295537"/>
            <a:ext cx="590966" cy="301260"/>
          </a:xfrm>
          <a:prstGeom prst="bentConnector3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685865" y="2291934"/>
            <a:ext cx="1884870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 the script location, version string, and file location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62315" y="2983638"/>
            <a:ext cx="1465580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 the version string, and file location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152099" y="3544527"/>
            <a:ext cx="842166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Passes extracted .</a:t>
            </a:r>
            <a:r>
              <a:rPr lang="en-US" sz="1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prj</a:t>
            </a:r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39493" y="4965869"/>
            <a:ext cx="1243043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.</a:t>
            </a:r>
            <a:r>
              <a:rPr lang="en-US" sz="1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prj</a:t>
            </a:r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and</a:t>
            </a:r>
          </a:p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Spawns additional files through use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47136" y="3866086"/>
            <a:ext cx="903996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Calls for compression of files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13092" y="4067465"/>
            <a:ext cx="832206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Calls for extraction of files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93645" y="5143086"/>
            <a:ext cx="869311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files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846505" y="5118421"/>
            <a:ext cx="869311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files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35856" y="5443298"/>
            <a:ext cx="79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 files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23258" y="3298562"/>
            <a:ext cx="492443" cy="17792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and logical set members copied out on open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882776" y="3298563"/>
            <a:ext cx="338554" cy="20800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checked back into ProjectWise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862185" y="2197100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ProjectWise HecZip File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425650" y="2197100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Entry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076045" y="2882900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wscript.exe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944225" y="3378617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VBScript File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076045" y="3858260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HEC-RAS Application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873865" y="4560134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 Utility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742545" y="5741651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HEC-RAS Files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004550" y="5741651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HecZip File</a:t>
            </a:r>
          </a:p>
        </p:txBody>
      </p:sp>
    </p:spTree>
    <p:extLst>
      <p:ext uri="{BB962C8B-B14F-4D97-AF65-F5344CB8AC3E}">
        <p14:creationId xmlns:p14="http://schemas.microsoft.com/office/powerpoint/2010/main" val="1655004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7" presetClass="emph" presetSubtype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7" presetClass="emph" presetSubtype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7" presetClass="emph" presetSubtype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7" presetClass="emph" presetSubtype="1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79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89" grpId="3" animBg="1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5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-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Relies on consistent DMS directory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Restrict users from altering DMS directory</a:t>
            </a:r>
          </a:p>
          <a:p>
            <a:pPr>
              <a:lnSpc>
                <a:spcPct val="200000"/>
              </a:lnSpc>
            </a:pPr>
            <a:r>
              <a:rPr lang="en-US" dirty="0"/>
              <a:t>Application version specific</a:t>
            </a:r>
          </a:p>
          <a:p>
            <a:pPr>
              <a:lnSpc>
                <a:spcPct val="200000"/>
              </a:lnSpc>
            </a:pPr>
            <a:r>
              <a:rPr lang="en-US" dirty="0"/>
              <a:t>Assumes default application install directory</a:t>
            </a:r>
          </a:p>
          <a:p>
            <a:pPr>
              <a:lnSpc>
                <a:spcPct val="200000"/>
              </a:lnSpc>
            </a:pPr>
            <a:r>
              <a:rPr lang="en-US" dirty="0"/>
              <a:t>Example code only – Use at your own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037" y="2431061"/>
            <a:ext cx="3942857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6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Template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Zip File with custom extension - .HecZip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Contains only empty HEC-RAS project: </a:t>
            </a:r>
            <a:r>
              <a:rPr lang="en-US" b="1" dirty="0"/>
              <a:t>HEC-</a:t>
            </a:r>
            <a:r>
              <a:rPr lang="en-US" b="1" dirty="0" err="1"/>
              <a:t>RAS.prj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dirty="0"/>
              <a:t>Uses </a:t>
            </a:r>
            <a:r>
              <a:rPr lang="en-US" i="1" dirty="0"/>
              <a:t>“HecZip [version] Handler”</a:t>
            </a:r>
            <a:r>
              <a:rPr lang="en-US" dirty="0"/>
              <a:t> application entry</a:t>
            </a:r>
          </a:p>
          <a:p>
            <a:pPr>
              <a:lnSpc>
                <a:spcPct val="200000"/>
              </a:lnSpc>
            </a:pPr>
            <a:r>
              <a:rPr lang="en-US" dirty="0"/>
              <a:t>Parent document in logical set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VBScript and zip utility child documents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220" y="4762789"/>
            <a:ext cx="3123809" cy="1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262" y="2194554"/>
            <a:ext cx="2980952" cy="2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Utility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7za.exe</a:t>
            </a:r>
            <a:r>
              <a:rPr lang="en-US" dirty="0"/>
              <a:t> – Free open source command line zip utility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hlinkClick r:id="rId2"/>
              </a:rPr>
              <a:t>http://www.7-zip.org/download.html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/>
              <a:t>HecZip.vbs</a:t>
            </a:r>
            <a:r>
              <a:rPr lang="en-US" dirty="0"/>
              <a:t> – VBScript that controls: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.HecZip Extraction / Compression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Launching HEC-RAS application</a:t>
            </a:r>
          </a:p>
        </p:txBody>
      </p:sp>
      <p:pic>
        <p:nvPicPr>
          <p:cNvPr id="1026" name="Picture 2" descr="C:\Users\MIKE~1.DIL\AppData\Local\Temp\SNAGHTML30d6d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87" y="3089428"/>
            <a:ext cx="5527813" cy="24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67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555" y="1219200"/>
            <a:ext cx="2978745" cy="3592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555" y="1219200"/>
            <a:ext cx="2978745" cy="3592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555" y="1219200"/>
            <a:ext cx="2978745" cy="3592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Application Entry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Program executable Path: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%</a:t>
            </a:r>
            <a:r>
              <a:rPr lang="en-US" dirty="0" err="1"/>
              <a:t>SystemRoot</a:t>
            </a:r>
            <a:r>
              <a:rPr lang="en-US" dirty="0"/>
              <a:t>%\System32\wscript.exe</a:t>
            </a:r>
          </a:p>
          <a:p>
            <a:pPr>
              <a:lnSpc>
                <a:spcPct val="200000"/>
              </a:lnSpc>
            </a:pPr>
            <a:r>
              <a:rPr lang="en-US" dirty="0"/>
              <a:t>Command line arguments: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"C:\bms\pwe101-02\$USER.NAME$\dms06702\HecZip.vbs" "5.0.1"</a:t>
            </a:r>
          </a:p>
          <a:p>
            <a:pPr>
              <a:lnSpc>
                <a:spcPct val="200000"/>
              </a:lnSpc>
            </a:pPr>
            <a:r>
              <a:rPr lang="en-US" dirty="0"/>
              <a:t>Command line that will be used to start application: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C:\Windows\System32\wscript.exe "C:\bms\pwe101-02\Mike.Dillner\dms06702\HecZip.vbs" "5.0.1" "%1"</a:t>
            </a:r>
          </a:p>
        </p:txBody>
      </p:sp>
    </p:spTree>
    <p:extLst>
      <p:ext uri="{BB962C8B-B14F-4D97-AF65-F5344CB8AC3E}">
        <p14:creationId xmlns:p14="http://schemas.microsoft.com/office/powerpoint/2010/main" val="1274922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Application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Argument 1: "C:\bms\pwe101-02\$USER.NAME$\dms06702\HecZip.vbs"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Starts with DMS root as defined in Users Properties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Ends with DMS directory of VBScript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67" y="3131061"/>
            <a:ext cx="3933333" cy="16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477094"/>
            <a:ext cx="6323809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1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Application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Argument 2: "5.0.1"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Version string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Used to construct path to HEC-RAS executable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Avoid multiple scripts for each version</a:t>
            </a:r>
          </a:p>
          <a:p>
            <a:pPr>
              <a:lnSpc>
                <a:spcPct val="150000"/>
              </a:lnSpc>
            </a:pPr>
            <a:r>
              <a:rPr lang="en-US" dirty="0"/>
              <a:t>Argument 3: "%1"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Automatically appended by ProjectWise Administrator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Represents the local full path to the file the user clicked 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e.g. “C:\</a:t>
            </a:r>
            <a:r>
              <a:rPr lang="en-US" dirty="0" err="1"/>
              <a:t>bms</a:t>
            </a:r>
            <a:r>
              <a:rPr lang="en-US" dirty="0"/>
              <a:t>\pwe101-02\_</a:t>
            </a:r>
            <a:r>
              <a:rPr lang="en-US" dirty="0" err="1"/>
              <a:t>test.user</a:t>
            </a:r>
            <a:r>
              <a:rPr lang="en-US" dirty="0"/>
              <a:t>\dms06703\HEC-RAS 5.0.1 </a:t>
            </a:r>
            <a:r>
              <a:rPr lang="en-US" dirty="0" err="1"/>
              <a:t>Template.HecZip</a:t>
            </a:r>
            <a:r>
              <a:rPr lang="en-US" dirty="0"/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765" y="2194554"/>
            <a:ext cx="3181535" cy="27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1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Software Specialist with PEC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Little over a year</a:t>
            </a:r>
          </a:p>
          <a:p>
            <a:pPr>
              <a:lnSpc>
                <a:spcPct val="200000"/>
              </a:lnSpc>
            </a:pPr>
            <a:r>
              <a:rPr lang="en-US" dirty="0"/>
              <a:t>IT / CADD Support with KS Department of Transportation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7 of 15 years with KDOT</a:t>
            </a:r>
          </a:p>
        </p:txBody>
      </p:sp>
    </p:spTree>
    <p:extLst>
      <p:ext uri="{BB962C8B-B14F-4D97-AF65-F5344CB8AC3E}">
        <p14:creationId xmlns:p14="http://schemas.microsoft.com/office/powerpoint/2010/main" val="3656009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19200"/>
            <a:ext cx="10515600" cy="5638800"/>
          </a:xfrm>
          <a:solidFill>
            <a:schemeClr val="bg1"/>
          </a:solidFill>
        </p:spPr>
        <p:txBody>
          <a:bodyPr anchor="t"/>
          <a:lstStyle/>
          <a:p>
            <a:r>
              <a:rPr lang="en-US" dirty="0"/>
              <a:t>HecZip Solution – Script Contents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94554"/>
            <a:ext cx="8885714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0388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19200"/>
            <a:ext cx="10515600" cy="5638800"/>
          </a:xfrm>
          <a:solidFill>
            <a:schemeClr val="bg1"/>
          </a:solidFill>
        </p:spPr>
        <p:txBody>
          <a:bodyPr anchor="t"/>
          <a:lstStyle/>
          <a:p>
            <a:r>
              <a:rPr lang="en-US" dirty="0"/>
              <a:t>HecZip Solution – Script Contents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94554"/>
            <a:ext cx="8885714" cy="3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19200"/>
            <a:ext cx="10515600" cy="5638800"/>
          </a:xfrm>
        </p:spPr>
        <p:txBody>
          <a:bodyPr anchor="t"/>
          <a:lstStyle/>
          <a:p>
            <a:r>
              <a:rPr lang="en-US" dirty="0"/>
              <a:t>HecZip Solution – Script Contents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94554"/>
            <a:ext cx="8885714" cy="3942857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8976588" y="6329624"/>
            <a:ext cx="307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7za.exe Command Line Syntax</a:t>
            </a:r>
          </a:p>
        </p:txBody>
      </p:sp>
      <p:pic>
        <p:nvPicPr>
          <p:cNvPr id="3074" name="Picture 2" descr="C:\Users\MIKE~1.DIL\AppData\Local\Temp\SNAGHTML4978cbc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45" y="6352736"/>
            <a:ext cx="315442" cy="3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5"/>
          </p:cNvPr>
          <p:cNvSpPr txBox="1"/>
          <p:nvPr/>
        </p:nvSpPr>
        <p:spPr>
          <a:xfrm>
            <a:off x="8976590" y="5989875"/>
            <a:ext cx="3076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Run Method</a:t>
            </a:r>
          </a:p>
        </p:txBody>
      </p:sp>
      <p:pic>
        <p:nvPicPr>
          <p:cNvPr id="10" name="Picture 2" descr="C:\Users\MIKE~1.DIL\AppData\Local\Temp\SNAGHTML4978cbc.PNG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45" y="6012987"/>
            <a:ext cx="315442" cy="3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6"/>
          </p:cNvPr>
          <p:cNvSpPr txBox="1"/>
          <p:nvPr/>
        </p:nvSpPr>
        <p:spPr>
          <a:xfrm>
            <a:off x="8976589" y="5650126"/>
            <a:ext cx="3076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DeleteFolder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 Method</a:t>
            </a:r>
          </a:p>
        </p:txBody>
      </p:sp>
      <p:pic>
        <p:nvPicPr>
          <p:cNvPr id="12" name="Picture 2" descr="C:\Users\MIKE~1.DIL\AppData\Local\Temp\SNAGHTML4978cbc.PNG">
            <a:hlinkClick r:id="rId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45" y="5673238"/>
            <a:ext cx="315442" cy="3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19200"/>
            <a:ext cx="10515600" cy="5638800"/>
          </a:xfrm>
          <a:solidFill>
            <a:schemeClr val="bg1"/>
          </a:solidFill>
        </p:spPr>
        <p:txBody>
          <a:bodyPr anchor="t"/>
          <a:lstStyle/>
          <a:p>
            <a:r>
              <a:rPr lang="en-US" dirty="0"/>
              <a:t>HecZip Solution – Script Contents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94554"/>
            <a:ext cx="8828571" cy="3314286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10106653" y="6314917"/>
            <a:ext cx="1909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DeleteFile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 Method</a:t>
            </a:r>
          </a:p>
        </p:txBody>
      </p:sp>
      <p:pic>
        <p:nvPicPr>
          <p:cNvPr id="8" name="Picture 2" descr="C:\Users\MIKE~1.DIL\AppData\Local\Temp\SNAGHTML4978cbc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09" y="6338029"/>
            <a:ext cx="315442" cy="3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19200"/>
            <a:ext cx="10515600" cy="5638800"/>
          </a:xfrm>
          <a:solidFill>
            <a:schemeClr val="bg1"/>
          </a:solidFill>
        </p:spPr>
        <p:txBody>
          <a:bodyPr anchor="t"/>
          <a:lstStyle/>
          <a:p>
            <a:r>
              <a:rPr lang="en-US" dirty="0"/>
              <a:t>HecZip Solution – Script Contents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94554"/>
            <a:ext cx="8828571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Logical Set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How do we know Utility Files exist locally?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Flat Set?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Managed Workspace?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Logical Set?</a:t>
            </a:r>
          </a:p>
        </p:txBody>
      </p:sp>
    </p:spTree>
    <p:extLst>
      <p:ext uri="{BB962C8B-B14F-4D97-AF65-F5344CB8AC3E}">
        <p14:creationId xmlns:p14="http://schemas.microsoft.com/office/powerpoint/2010/main" val="2782838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Logical Set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Create Placeholder DGNs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Name similar to HecZip Template &amp; Utility files</a:t>
            </a:r>
          </a:p>
          <a:p>
            <a:pPr>
              <a:lnSpc>
                <a:spcPct val="200000"/>
              </a:lnSpc>
            </a:pPr>
            <a:r>
              <a:rPr lang="en-US" dirty="0"/>
              <a:t>Create Logical Set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Open parent DGN – </a:t>
            </a:r>
            <a:r>
              <a:rPr lang="en-US" i="1" dirty="0"/>
              <a:t>HEC-</a:t>
            </a:r>
            <a:r>
              <a:rPr lang="en-US" i="1" dirty="0" err="1"/>
              <a:t>RAS.HecZip.dgn</a:t>
            </a:r>
            <a:endParaRPr lang="en-US" i="1" dirty="0"/>
          </a:p>
          <a:p>
            <a:pPr lvl="1">
              <a:lnSpc>
                <a:spcPct val="200000"/>
              </a:lnSpc>
            </a:pPr>
            <a:r>
              <a:rPr lang="en-US" dirty="0"/>
              <a:t>Reference child DGNs – </a:t>
            </a:r>
            <a:r>
              <a:rPr lang="en-US" i="1" dirty="0"/>
              <a:t>7za.exe.dgn, </a:t>
            </a:r>
            <a:r>
              <a:rPr lang="en-US" i="1" dirty="0" err="1"/>
              <a:t>HecZip.vbs.dgn</a:t>
            </a:r>
            <a:endParaRPr lang="en-US" i="1" dirty="0"/>
          </a:p>
          <a:p>
            <a:pPr lvl="1">
              <a:lnSpc>
                <a:spcPct val="200000"/>
              </a:lnSpc>
            </a:pPr>
            <a:r>
              <a:rPr lang="en-US" dirty="0"/>
              <a:t>Close parent DGN – </a:t>
            </a:r>
            <a:r>
              <a:rPr lang="en-US" i="1" dirty="0"/>
              <a:t>HEC-</a:t>
            </a:r>
            <a:r>
              <a:rPr lang="en-US" i="1" dirty="0" err="1"/>
              <a:t>RAS.HecZip.dgn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dirty="0"/>
              <a:t>Check-in all 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491" y="2194554"/>
            <a:ext cx="3723809" cy="8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85" y="3980157"/>
            <a:ext cx="5285714" cy="173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490" y="4903966"/>
            <a:ext cx="3723809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7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00026 -0.2604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Logical Set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Replace Files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Managed Export DGNs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911" y="2194553"/>
            <a:ext cx="4875389" cy="3520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858045"/>
            <a:ext cx="4400000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92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Logical Set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Replace Files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Replace DGNs with HecZip Template &amp; Utility files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Import fake DGNs</a:t>
            </a:r>
          </a:p>
          <a:p>
            <a:pPr lvl="1"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871" y="2194554"/>
            <a:ext cx="3971429" cy="15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71" y="4124713"/>
            <a:ext cx="3971429" cy="15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934237"/>
            <a:ext cx="4400000" cy="78095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9558586" y="3785030"/>
            <a:ext cx="0" cy="339683"/>
          </a:xfrm>
          <a:prstGeom prst="straightConnector1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5" idx="1"/>
            <a:endCxn id="6" idx="3"/>
          </p:cNvCxnSpPr>
          <p:nvPr/>
        </p:nvCxnSpPr>
        <p:spPr>
          <a:xfrm rot="10800000" flipV="1">
            <a:off x="5428701" y="4919951"/>
            <a:ext cx="2144171" cy="404762"/>
          </a:xfrm>
          <a:prstGeom prst="bentConnector3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57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Logical Set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Restore File Name and Application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Remove .</a:t>
            </a:r>
            <a:r>
              <a:rPr lang="en-US" dirty="0" err="1"/>
              <a:t>dgn</a:t>
            </a:r>
            <a:r>
              <a:rPr lang="en-US" dirty="0"/>
              <a:t> extension from file names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Reset Application property</a:t>
            </a:r>
          </a:p>
        </p:txBody>
      </p:sp>
      <p:cxnSp>
        <p:nvCxnSpPr>
          <p:cNvPr id="11" name="Straight Arrow Connector 10"/>
          <p:cNvCxnSpPr>
            <a:stCxn id="5122" idx="2"/>
            <a:endCxn id="5124" idx="0"/>
          </p:cNvCxnSpPr>
          <p:nvPr/>
        </p:nvCxnSpPr>
        <p:spPr>
          <a:xfrm flipH="1">
            <a:off x="9339262" y="3477094"/>
            <a:ext cx="1" cy="690422"/>
          </a:xfrm>
          <a:prstGeom prst="straightConnector1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MIKE~1.DIL\AppData\Local\Temp\SNAGHTMLe11c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638894"/>
            <a:ext cx="44100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KE~1.DIL\AppData\Local\Temp\SNAGHTMLe2c63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2" y="4167516"/>
            <a:ext cx="40767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383496"/>
            <a:ext cx="4209524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6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Professional Engineering Consultants</a:t>
            </a:r>
            <a:r>
              <a:rPr lang="en-US" sz="1200" dirty="0"/>
              <a:t> PA</a:t>
            </a:r>
            <a:r>
              <a:rPr lang="en-US" sz="3600" dirty="0"/>
              <a:t> </a:t>
            </a:r>
            <a:r>
              <a:rPr lang="en-US" dirty="0"/>
              <a:t>(PEC)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09800"/>
            <a:ext cx="10515600" cy="4269746"/>
          </a:xfrm>
        </p:spPr>
        <p:txBody>
          <a:bodyPr>
            <a:normAutofit/>
          </a:bodyPr>
          <a:lstStyle/>
          <a:p>
            <a:r>
              <a:rPr lang="en-US" dirty="0"/>
              <a:t>Formed in 1965</a:t>
            </a:r>
          </a:p>
          <a:p>
            <a:r>
              <a:rPr lang="en-US" dirty="0"/>
              <a:t>Full service, multi-discipline firm</a:t>
            </a:r>
          </a:p>
          <a:p>
            <a:r>
              <a:rPr lang="en-US" dirty="0"/>
              <a:t>More than 300 professionals in seven offices</a:t>
            </a:r>
          </a:p>
          <a:p>
            <a:pPr lvl="1"/>
            <a:r>
              <a:rPr lang="en-US" dirty="0"/>
              <a:t>Wichita</a:t>
            </a:r>
          </a:p>
          <a:p>
            <a:pPr lvl="1"/>
            <a:r>
              <a:rPr lang="en-US" dirty="0"/>
              <a:t>Topeka</a:t>
            </a:r>
          </a:p>
          <a:p>
            <a:pPr lvl="1"/>
            <a:r>
              <a:rPr lang="en-US" dirty="0"/>
              <a:t>Lawrence</a:t>
            </a:r>
          </a:p>
          <a:p>
            <a:pPr lvl="1"/>
            <a:r>
              <a:rPr lang="en-US" dirty="0"/>
              <a:t>Pittsburg</a:t>
            </a:r>
          </a:p>
          <a:p>
            <a:pPr lvl="1"/>
            <a:r>
              <a:rPr lang="en-US" dirty="0"/>
              <a:t>Tulsa</a:t>
            </a:r>
          </a:p>
          <a:p>
            <a:pPr lvl="1"/>
            <a:r>
              <a:rPr lang="en-US" dirty="0"/>
              <a:t>Oklahoma City</a:t>
            </a:r>
          </a:p>
          <a:p>
            <a:pPr lvl="1"/>
            <a:r>
              <a:rPr lang="en-US" dirty="0"/>
              <a:t>Fort Collins</a:t>
            </a:r>
          </a:p>
        </p:txBody>
      </p:sp>
    </p:spTree>
    <p:extLst>
      <p:ext uri="{BB962C8B-B14F-4D97-AF65-F5344CB8AC3E}">
        <p14:creationId xmlns:p14="http://schemas.microsoft.com/office/powerpoint/2010/main" val="13487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Summary</a:t>
            </a:r>
          </a:p>
        </p:txBody>
      </p: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>
            <a:off x="3032125" y="2492375"/>
            <a:ext cx="393525" cy="0"/>
          </a:xfrm>
          <a:prstGeom prst="straightConnector1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6" idx="3"/>
            <a:endCxn id="7" idx="0"/>
          </p:cNvCxnSpPr>
          <p:nvPr/>
        </p:nvCxnSpPr>
        <p:spPr>
          <a:xfrm>
            <a:off x="4595590" y="2492375"/>
            <a:ext cx="2065425" cy="390525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stCxn id="7" idx="1"/>
            <a:endCxn id="8" idx="0"/>
          </p:cNvCxnSpPr>
          <p:nvPr/>
        </p:nvCxnSpPr>
        <p:spPr>
          <a:xfrm rot="10800000" flipV="1">
            <a:off x="3529195" y="3178175"/>
            <a:ext cx="2546850" cy="200442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/>
          <p:cNvCxnSpPr>
            <a:endCxn id="8" idx="1"/>
          </p:cNvCxnSpPr>
          <p:nvPr/>
        </p:nvCxnSpPr>
        <p:spPr>
          <a:xfrm rot="16200000" flipH="1">
            <a:off x="2416299" y="3145965"/>
            <a:ext cx="886251" cy="169601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/>
          <p:cNvCxnSpPr>
            <a:endCxn id="10" idx="1"/>
          </p:cNvCxnSpPr>
          <p:nvPr/>
        </p:nvCxnSpPr>
        <p:spPr>
          <a:xfrm rot="16200000" flipH="1">
            <a:off x="2255600" y="3237143"/>
            <a:ext cx="2067769" cy="1168762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/>
          <p:nvPr/>
        </p:nvCxnSpPr>
        <p:spPr>
          <a:xfrm rot="16200000" flipH="1">
            <a:off x="1268510" y="4152791"/>
            <a:ext cx="3101195" cy="370889"/>
          </a:xfrm>
          <a:prstGeom prst="bentConnector3">
            <a:avLst>
              <a:gd name="adj1" fmla="val 100064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endCxn id="9" idx="1"/>
          </p:cNvCxnSpPr>
          <p:nvPr/>
        </p:nvCxnSpPr>
        <p:spPr>
          <a:xfrm>
            <a:off x="4114165" y="3500438"/>
            <a:ext cx="1961880" cy="653097"/>
          </a:xfrm>
          <a:prstGeom prst="bentConnector3">
            <a:avLst>
              <a:gd name="adj1" fmla="val 73790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/>
          <p:cNvCxnSpPr/>
          <p:nvPr/>
        </p:nvCxnSpPr>
        <p:spPr>
          <a:xfrm rot="16200000" flipH="1">
            <a:off x="4059052" y="3876641"/>
            <a:ext cx="738606" cy="628380"/>
          </a:xfrm>
          <a:prstGeom prst="bentConnector3">
            <a:avLst>
              <a:gd name="adj1" fmla="val -552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/>
          <p:cNvCxnSpPr/>
          <p:nvPr/>
        </p:nvCxnSpPr>
        <p:spPr>
          <a:xfrm rot="16200000" flipV="1">
            <a:off x="889657" y="4062070"/>
            <a:ext cx="3389317" cy="840470"/>
          </a:xfrm>
          <a:prstGeom prst="bentConnector3">
            <a:avLst>
              <a:gd name="adj1" fmla="val -21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/>
          <p:cNvCxnSpPr>
            <a:stCxn id="9" idx="2"/>
            <a:endCxn id="12" idx="3"/>
          </p:cNvCxnSpPr>
          <p:nvPr/>
        </p:nvCxnSpPr>
        <p:spPr>
          <a:xfrm rot="5400000">
            <a:off x="5492692" y="4868603"/>
            <a:ext cx="1588116" cy="748530"/>
          </a:xfrm>
          <a:prstGeom prst="bentConnector2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/>
          <p:cNvCxnSpPr/>
          <p:nvPr/>
        </p:nvCxnSpPr>
        <p:spPr>
          <a:xfrm rot="16200000" flipH="1">
            <a:off x="3331534" y="4166828"/>
            <a:ext cx="739993" cy="344670"/>
          </a:xfrm>
          <a:prstGeom prst="bentConnector3">
            <a:avLst>
              <a:gd name="adj1" fmla="val 99685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/>
          <p:cNvCxnSpPr/>
          <p:nvPr/>
        </p:nvCxnSpPr>
        <p:spPr>
          <a:xfrm rot="16200000" flipH="1">
            <a:off x="4959046" y="5072394"/>
            <a:ext cx="754015" cy="584497"/>
          </a:xfrm>
          <a:prstGeom prst="bentConnector3">
            <a:avLst>
              <a:gd name="adj1" fmla="val 734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/>
          <p:cNvCxnSpPr/>
          <p:nvPr/>
        </p:nvCxnSpPr>
        <p:spPr>
          <a:xfrm rot="5400000" flipH="1" flipV="1">
            <a:off x="3204151" y="5072570"/>
            <a:ext cx="746793" cy="591372"/>
          </a:xfrm>
          <a:prstGeom prst="bentConnector3">
            <a:avLst>
              <a:gd name="adj1" fmla="val 100062"/>
            </a:avLst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/>
          <p:cNvCxnSpPr/>
          <p:nvPr/>
        </p:nvCxnSpPr>
        <p:spPr>
          <a:xfrm rot="5400000">
            <a:off x="3728379" y="5295539"/>
            <a:ext cx="590966" cy="301256"/>
          </a:xfrm>
          <a:prstGeom prst="bentConnector3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/>
          <p:cNvCxnSpPr/>
          <p:nvPr/>
        </p:nvCxnSpPr>
        <p:spPr>
          <a:xfrm rot="16200000" flipV="1">
            <a:off x="4597692" y="5295537"/>
            <a:ext cx="590966" cy="301260"/>
          </a:xfrm>
          <a:prstGeom prst="bentConnector3">
            <a:avLst/>
          </a:prstGeom>
          <a:ln w="254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685865" y="2291934"/>
            <a:ext cx="1884870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 the script location, version string, and file location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62315" y="2983638"/>
            <a:ext cx="1465580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 the version string, and file location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152099" y="3544527"/>
            <a:ext cx="842166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Passes extracted .</a:t>
            </a:r>
            <a:r>
              <a:rPr lang="en-US" sz="1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prj</a:t>
            </a:r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39493" y="4965869"/>
            <a:ext cx="1243043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.</a:t>
            </a:r>
            <a:r>
              <a:rPr lang="en-US" sz="1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prj</a:t>
            </a:r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and</a:t>
            </a:r>
          </a:p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Spawns additional files through use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47136" y="3866086"/>
            <a:ext cx="903996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Calls for compression of files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13092" y="4067465"/>
            <a:ext cx="832206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Calls for extraction of files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93645" y="5143086"/>
            <a:ext cx="869311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files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846505" y="5118421"/>
            <a:ext cx="869311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files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35856" y="5443298"/>
            <a:ext cx="79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 files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23258" y="3298562"/>
            <a:ext cx="492443" cy="17792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and logical set members copied out on open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882776" y="3298563"/>
            <a:ext cx="338554" cy="20800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checked back into ProjectWise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862185" y="2197100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ProjectWise HecZip File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425650" y="2197100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Entry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076045" y="2882900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wscript.exe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944225" y="3378617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VBScript File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076045" y="3858260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HEC-RAS Application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873865" y="4560134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 Utility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742545" y="5741651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HEC-RAS Files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004550" y="5741651"/>
            <a:ext cx="1169940" cy="5905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HecZip File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4427" y="914400"/>
            <a:ext cx="12025423" cy="58691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6000" dirty="0"/>
              <a:t>Questions?</a:t>
            </a:r>
          </a:p>
        </p:txBody>
      </p:sp>
      <p:sp>
        <p:nvSpPr>
          <p:cNvPr id="39" name="Text Placeholder 4"/>
          <p:cNvSpPr txBox="1">
            <a:spLocks/>
          </p:cNvSpPr>
          <p:nvPr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10000"/>
              </a:buClr>
              <a:buSzPct val="60000"/>
              <a:buFont typeface="Lucida Grande"/>
              <a:buChar char="►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10000"/>
              </a:buClr>
              <a:buFont typeface="Lucida Grande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10000"/>
              </a:buClr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Mike Dillner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Software Specialist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Mike.Dillner@pec1.com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(785) 233-8300</a:t>
            </a:r>
          </a:p>
        </p:txBody>
      </p:sp>
    </p:spTree>
    <p:extLst>
      <p:ext uri="{BB962C8B-B14F-4D97-AF65-F5344CB8AC3E}">
        <p14:creationId xmlns:p14="http://schemas.microsoft.com/office/powerpoint/2010/main" val="3458604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7" presetClass="emph" presetSubtype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7" presetClass="emph" presetSubtype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7" presetClass="emph" presetSubtype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7" presetClass="emph" presetSubtype="1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79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89" grpId="3" animBg="1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5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1" grpId="0" animBg="1"/>
      <p:bldP spid="11" grpId="1" animBg="1"/>
      <p:bldP spid="11" grpId="2" animBg="1"/>
      <p:bldP spid="11" grpId="3" animBg="1"/>
      <p:bldP spid="11" grpId="4" animBg="1"/>
      <p:bldP spid="3" grpId="0" animBg="1"/>
      <p:bldP spid="37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Mike Dillner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Software Specialist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Mike.Dillner@pec1.com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(785) 233-8300</a:t>
            </a:r>
          </a:p>
        </p:txBody>
      </p:sp>
    </p:spTree>
    <p:extLst>
      <p:ext uri="{BB962C8B-B14F-4D97-AF65-F5344CB8AC3E}">
        <p14:creationId xmlns:p14="http://schemas.microsoft.com/office/powerpoint/2010/main" val="54977846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HecZip Solution – Reference Documentation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75752"/>
              </p:ext>
            </p:extLst>
          </p:nvPr>
        </p:nvGraphicFramePr>
        <p:xfrm>
          <a:off x="2374900" y="2194554"/>
          <a:ext cx="2055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Packager Shell Object" showAsIcon="1" r:id="rId3" imgW="2056320" imgH="685800" progId="Package">
                  <p:embed/>
                </p:oleObj>
              </mc:Choice>
              <mc:Fallback>
                <p:oleObj name="Packager Shell Object" showAsIcon="1" r:id="rId3" imgW="2056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900" y="2194554"/>
                        <a:ext cx="20558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16342"/>
              </p:ext>
            </p:extLst>
          </p:nvPr>
        </p:nvGraphicFramePr>
        <p:xfrm>
          <a:off x="1028700" y="2194554"/>
          <a:ext cx="134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Packager Shell Object" showAsIcon="1" r:id="rId5" imgW="1345680" imgH="685800" progId="Package">
                  <p:embed/>
                </p:oleObj>
              </mc:Choice>
              <mc:Fallback>
                <p:oleObj name="Packager Shell Object" showAsIcon="1" r:id="rId5" imgW="1345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700" y="2194554"/>
                        <a:ext cx="1346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629204"/>
              </p:ext>
            </p:extLst>
          </p:nvPr>
        </p:nvGraphicFramePr>
        <p:xfrm>
          <a:off x="6245226" y="2194554"/>
          <a:ext cx="24114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Packager Shell Object" showAsIcon="1" r:id="rId7" imgW="2411640" imgH="685800" progId="Package">
                  <p:embed/>
                </p:oleObj>
              </mc:Choice>
              <mc:Fallback>
                <p:oleObj name="Packager Shell Object" showAsIcon="1" r:id="rId7" imgW="2411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5226" y="2194554"/>
                        <a:ext cx="241141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382514"/>
              </p:ext>
            </p:extLst>
          </p:nvPr>
        </p:nvGraphicFramePr>
        <p:xfrm>
          <a:off x="4430713" y="2194554"/>
          <a:ext cx="1814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Packager Shell Object" showAsIcon="1" r:id="rId9" imgW="1815120" imgH="685800" progId="Package">
                  <p:embed/>
                </p:oleObj>
              </mc:Choice>
              <mc:Fallback>
                <p:oleObj name="Packager Shell Object" showAsIcon="1" r:id="rId9" imgW="18151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30713" y="2194554"/>
                        <a:ext cx="1814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95901"/>
              </p:ext>
            </p:extLst>
          </p:nvPr>
        </p:nvGraphicFramePr>
        <p:xfrm>
          <a:off x="1046682" y="2880354"/>
          <a:ext cx="1310236" cy="77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Packager Shell Object" showAsIcon="1" r:id="rId11" imgW="478800" imgH="283320" progId="Package">
                  <p:embed/>
                </p:oleObj>
              </mc:Choice>
              <mc:Fallback>
                <p:oleObj name="Packager Shell Object" showAsIcon="1" r:id="rId11" imgW="478800" imgH="283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6682" y="2880354"/>
                        <a:ext cx="1310236" cy="77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39902"/>
              </p:ext>
            </p:extLst>
          </p:nvPr>
        </p:nvGraphicFramePr>
        <p:xfrm>
          <a:off x="2734672" y="2880354"/>
          <a:ext cx="1336267" cy="77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Packager Shell Object" showAsIcon="1" r:id="rId13" imgW="489240" imgH="283320" progId="Package">
                  <p:embed/>
                </p:oleObj>
              </mc:Choice>
              <mc:Fallback>
                <p:oleObj name="Packager Shell Object" showAsIcon="1" r:id="rId13" imgW="489240" imgH="283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34672" y="2880354"/>
                        <a:ext cx="1336267" cy="77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2079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Professional Engineering Consultants</a:t>
            </a:r>
            <a:r>
              <a:rPr lang="en-US" sz="1200" dirty="0">
                <a:solidFill>
                  <a:srgbClr val="4472C4">
                    <a:lumMod val="75000"/>
                  </a:srgbClr>
                </a:solidFill>
              </a:rPr>
              <a:t> PA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dirty="0"/>
              <a:t>(PEC)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94553"/>
            <a:ext cx="10312090" cy="4451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Facilities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Mechanical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Electrical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Structural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Telecommunications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Energy</a:t>
            </a:r>
          </a:p>
          <a:p>
            <a:pPr>
              <a:lnSpc>
                <a:spcPct val="150000"/>
              </a:lnSpc>
            </a:pPr>
            <a:r>
              <a:rPr lang="en-US" dirty="0"/>
              <a:t>Civil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Transportation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Municipal Services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Water/Wastewater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Land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Field Services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Survey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Geotechnical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Materials Testing and Inspection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dirty="0"/>
              <a:t>   Commissioning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Air and Water Balance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  </a:t>
            </a:r>
            <a:r>
              <a:rPr lang="en-US" dirty="0"/>
              <a:t>3D Scanning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95685" y="2194554"/>
            <a:ext cx="4045105" cy="352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10000"/>
              </a:buClr>
              <a:buSzPct val="60000"/>
              <a:buFont typeface="Lucida Grande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10000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1000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28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Unsupported Applications in ProjectWise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Based on Bentley Communities Post: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hlinkClick r:id="rId2"/>
              </a:rPr>
              <a:t>https://communities.bentley.com/products/projectwise/content_management/f/content-management-forum/125219/unintegrated-third-party-software-workflows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dirty="0"/>
              <a:t>Good reference for the concepts presented here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Resource and reference links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Covers .bat file syntax not presented today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Proof-of-concept only – use at your own risk</a:t>
            </a:r>
          </a:p>
        </p:txBody>
      </p:sp>
    </p:spTree>
    <p:extLst>
      <p:ext uri="{BB962C8B-B14F-4D97-AF65-F5344CB8AC3E}">
        <p14:creationId xmlns:p14="http://schemas.microsoft.com/office/powerpoint/2010/main" val="3046852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Unsupported Applications in ProjectWise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Problem: Applications that spawn additional files through normal use that ProjectWise does not track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HEC-RAS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OneNote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37518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HEC-RAS Example – What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User dumps HEC-RAS project (.</a:t>
            </a:r>
            <a:r>
              <a:rPr lang="en-US" dirty="0" err="1"/>
              <a:t>prj</a:t>
            </a:r>
            <a:r>
              <a:rPr lang="en-US" dirty="0"/>
              <a:t>) into ProjectWise</a:t>
            </a:r>
          </a:p>
          <a:p>
            <a:pPr fontAlgn="ctr">
              <a:lnSpc>
                <a:spcPct val="200000"/>
              </a:lnSpc>
            </a:pPr>
            <a:r>
              <a:rPr lang="en-US" dirty="0"/>
              <a:t>Appears to work fine</a:t>
            </a:r>
          </a:p>
          <a:p>
            <a:pPr fontAlgn="ctr">
              <a:lnSpc>
                <a:spcPct val="200000"/>
              </a:lnSpc>
            </a:pPr>
            <a:r>
              <a:rPr lang="en-US" dirty="0"/>
              <a:t>Numerous untracked files in DMS directory</a:t>
            </a:r>
          </a:p>
          <a:p>
            <a:pPr fontAlgn="ctr">
              <a:lnSpc>
                <a:spcPct val="200000"/>
              </a:lnSpc>
            </a:pPr>
            <a:r>
              <a:rPr lang="en-US" dirty="0"/>
              <a:t>High potential for lost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3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HEC-RAS Example – 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lnSpc>
                <a:spcPct val="200000"/>
              </a:lnSpc>
            </a:pPr>
            <a:r>
              <a:rPr lang="en-US" dirty="0"/>
              <a:t>Keep the data outside of ProjectWise?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Least amount of work for users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Manage server location &amp; independent access rights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Potential for abuse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Unavailable outside organization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76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HEC-RAS Example – 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>
              <a:lnSpc>
                <a:spcPct val="200000"/>
              </a:lnSpc>
            </a:pPr>
            <a:r>
              <a:rPr lang="en-US" dirty="0"/>
              <a:t>Folder   Managed Export?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Available outside organization</a:t>
            </a:r>
          </a:p>
          <a:p>
            <a:pPr lvl="1" fontAlgn="ctr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+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Keeps all files in ProjectWise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Additional work to export / import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Any new files left after import need manually imported</a:t>
            </a:r>
          </a:p>
          <a:p>
            <a:pPr lvl="1" fontAlgn="ctr">
              <a:lnSpc>
                <a:spcPct val="200000"/>
              </a:lnSpc>
              <a:buClr>
                <a:srgbClr val="C10000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C10000"/>
                </a:solidFill>
              </a:rPr>
              <a:t>Allows uneducated users to use files without exporting and potentially lose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76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9317</TotalTime>
  <Words>1197</Words>
  <Application>Microsoft Office PowerPoint</Application>
  <PresentationFormat>Widescreen</PresentationFormat>
  <Paragraphs>213</Paragraphs>
  <Slides>32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Lucida Grande</vt:lpstr>
      <vt:lpstr>Verdana</vt:lpstr>
      <vt:lpstr>Wingdings</vt:lpstr>
      <vt:lpstr>Office Theme</vt:lpstr>
      <vt:lpstr>Packager Shell Object</vt:lpstr>
      <vt:lpstr>Package</vt:lpstr>
      <vt:lpstr>PowerPoint Presentation</vt:lpstr>
      <vt:lpstr>About Me</vt:lpstr>
      <vt:lpstr>About Professional Engineering Consultants PA (PEC)</vt:lpstr>
      <vt:lpstr>About Professional Engineering Consultants PA (PEC)</vt:lpstr>
      <vt:lpstr>Using Unsupported Applications in ProjectWise</vt:lpstr>
      <vt:lpstr>Using Unsupported Applications in ProjectWise</vt:lpstr>
      <vt:lpstr>HEC-RAS Example – What Happens</vt:lpstr>
      <vt:lpstr>HEC-RAS Example – What can we do?</vt:lpstr>
      <vt:lpstr>HEC-RAS Example – What can we do?</vt:lpstr>
      <vt:lpstr>HEC-RAS Example – What can we do?</vt:lpstr>
      <vt:lpstr>HEC-RAS Example – What can we do?</vt:lpstr>
      <vt:lpstr>HEC-RAS Example – What can we do?</vt:lpstr>
      <vt:lpstr>HecZip Solution – Workflow Overview</vt:lpstr>
      <vt:lpstr>HecZip Solution - Warnings</vt:lpstr>
      <vt:lpstr>HecZip Solution – Template Document</vt:lpstr>
      <vt:lpstr>HecZip Solution – Utility Files</vt:lpstr>
      <vt:lpstr>HecZip Solution – Application Entry</vt:lpstr>
      <vt:lpstr>HecZip Solution – Application Entry</vt:lpstr>
      <vt:lpstr>HecZip Solution – Application Entry</vt:lpstr>
      <vt:lpstr>HecZip Solution – Script Contents</vt:lpstr>
      <vt:lpstr>HecZip Solution – Script Contents</vt:lpstr>
      <vt:lpstr>HecZip Solution – Script Contents</vt:lpstr>
      <vt:lpstr>HecZip Solution – Script Contents</vt:lpstr>
      <vt:lpstr>HecZip Solution – Script Contents</vt:lpstr>
      <vt:lpstr>HecZip Solution – Logical Set Creation</vt:lpstr>
      <vt:lpstr>HecZip Solution – Logical Set Creation</vt:lpstr>
      <vt:lpstr>HecZip Solution – Logical Set Creation</vt:lpstr>
      <vt:lpstr>HecZip Solution – Logical Set Creation</vt:lpstr>
      <vt:lpstr>HecZip Solution – Logical Set Creation</vt:lpstr>
      <vt:lpstr>HecZip Solution – Summary</vt:lpstr>
      <vt:lpstr>Thank You!</vt:lpstr>
      <vt:lpstr>HecZip Solution – Reference Documentation</vt:lpstr>
    </vt:vector>
  </TitlesOfParts>
  <Company>Professional Engineering Consultants, 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VDC at PEC</dc:title>
  <dc:creator>Alex Gilman</dc:creator>
  <cp:lastModifiedBy>Mike Dillner</cp:lastModifiedBy>
  <cp:revision>438</cp:revision>
  <cp:lastPrinted>2017-01-16T17:36:57Z</cp:lastPrinted>
  <dcterms:created xsi:type="dcterms:W3CDTF">2015-09-28T19:12:46Z</dcterms:created>
  <dcterms:modified xsi:type="dcterms:W3CDTF">2017-08-01T22:01:46Z</dcterms:modified>
</cp:coreProperties>
</file>