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87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C5D088-D5F7-4D13-957A-0527A7953489}" type="datetimeFigureOut">
              <a:rPr lang="en-US" smtClean="0"/>
              <a:t>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5DF3C0-9E32-4945-84F2-260BF305B6F2}" type="slidenum">
              <a:rPr lang="en-US" smtClean="0"/>
              <a:t>‹#›</a:t>
            </a:fld>
            <a:endParaRPr lang="en-US"/>
          </a:p>
        </p:txBody>
      </p:sp>
    </p:spTree>
    <p:extLst>
      <p:ext uri="{BB962C8B-B14F-4D97-AF65-F5344CB8AC3E}">
        <p14:creationId xmlns:p14="http://schemas.microsoft.com/office/powerpoint/2010/main" val="21387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Boiling things down, these are the four steps to designing a workflow for a given type of Work Order.</a:t>
            </a:r>
          </a:p>
          <a:p>
            <a:endParaRPr lang="en-US" dirty="0"/>
          </a:p>
          <a:p>
            <a:r>
              <a:rPr lang="en-US" dirty="0"/>
              <a:t>You create a template,</a:t>
            </a:r>
            <a:r>
              <a:rPr lang="en-US" baseline="0" dirty="0"/>
              <a:t> analogous to creating a template for a document, only here you are creating a template for a Work Order. </a:t>
            </a:r>
          </a:p>
          <a:p>
            <a:endParaRPr lang="en-US" baseline="0" dirty="0"/>
          </a:p>
          <a:p>
            <a:r>
              <a:rPr lang="en-US" baseline="0" dirty="0"/>
              <a:t>You add tasks using a 2-D design surface, and arrange the tasks in the way you want them to be laid out.</a:t>
            </a:r>
          </a:p>
          <a:p>
            <a:endParaRPr lang="en-US" baseline="0" dirty="0"/>
          </a:p>
          <a:p>
            <a:r>
              <a:rPr lang="en-US" baseline="0" dirty="0"/>
              <a:t>Then you link the tasks together to create the flow of the workflow.</a:t>
            </a:r>
          </a:p>
          <a:p>
            <a:endParaRPr lang="en-US" baseline="0" dirty="0"/>
          </a:p>
          <a:p>
            <a:r>
              <a:rPr lang="en-US" baseline="0" dirty="0"/>
              <a:t>And then you can specify the properties of each of the tasks, and also the links that connect them.</a:t>
            </a:r>
          </a:p>
          <a:p>
            <a:endParaRPr lang="en-US" baseline="0" dirty="0"/>
          </a:p>
          <a:p>
            <a:r>
              <a:rPr lang="en-US" baseline="0" dirty="0"/>
              <a:t>Now, obviously, after you have created the work order template, you don’t have to do the remaining steps all at once. You can add couple tasks, specify their properties, link them and specify the properties for the link, etc.</a:t>
            </a:r>
          </a:p>
          <a:p>
            <a:endParaRPr lang="en-US" baseline="0" dirty="0"/>
          </a:p>
          <a:p>
            <a:r>
              <a:rPr lang="en-US" baseline="0" dirty="0"/>
              <a:t>The slides that follow go through each of these four steps in detail.</a:t>
            </a:r>
          </a:p>
          <a:p>
            <a:endParaRPr lang="en-US" dirty="0"/>
          </a:p>
        </p:txBody>
      </p:sp>
      <p:sp>
        <p:nvSpPr>
          <p:cNvPr id="5" name="Date Placeholder 4"/>
          <p:cNvSpPr>
            <a:spLocks noGrp="1"/>
          </p:cNvSpPr>
          <p:nvPr>
            <p:ph type="dt" idx="11"/>
          </p:nvPr>
        </p:nvSpPr>
        <p:spPr/>
        <p:txBody>
          <a:bodyPr/>
          <a:lstStyle/>
          <a:p>
            <a:r>
              <a:rPr lang="en-US"/>
              <a:t>Workflow in eB</a:t>
            </a:r>
          </a:p>
        </p:txBody>
      </p:sp>
      <p:sp>
        <p:nvSpPr>
          <p:cNvPr id="6" name="Footer Placeholder 5"/>
          <p:cNvSpPr>
            <a:spLocks noGrp="1"/>
          </p:cNvSpPr>
          <p:nvPr>
            <p:ph type="ftr" sz="quarter" idx="12"/>
          </p:nvPr>
        </p:nvSpPr>
        <p:spPr/>
        <p:txBody>
          <a:bodyPr/>
          <a:lstStyle/>
          <a:p>
            <a:r>
              <a:rPr lang="en-US"/>
              <a:t>Bentley Systems, Inc.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You’ve heard the</a:t>
            </a:r>
            <a:r>
              <a:rPr lang="en-US" baseline="0" dirty="0"/>
              <a:t> word “template” before, when we talked about document templates. </a:t>
            </a:r>
            <a:r>
              <a:rPr lang="en-US" dirty="0"/>
              <a:t>The</a:t>
            </a:r>
            <a:r>
              <a:rPr lang="en-US" baseline="0" dirty="0"/>
              <a:t> way you create a template for a Work Order is really no different from how you create a template for a document. </a:t>
            </a:r>
          </a:p>
          <a:p>
            <a:endParaRPr lang="en-US" baseline="0" dirty="0"/>
          </a:p>
          <a:p>
            <a:r>
              <a:rPr lang="en-US" baseline="0" dirty="0"/>
              <a:t>You first have to have one or more classes of Work Order, as you see in the top of this slide. (More on how to do this later.) Notice the Contract Review, Procedure Review, and Engineering Drawing Review. Those are each different classes of work order, which generally differ in the attributes that the workflow could have associated with it.</a:t>
            </a:r>
          </a:p>
          <a:p>
            <a:endParaRPr lang="en-US" baseline="0" dirty="0"/>
          </a:p>
          <a:p>
            <a:r>
              <a:rPr lang="en-US" baseline="0" dirty="0"/>
              <a:t>Then you pick the class for which you want to have a template, and you choose New from the Template topic.</a:t>
            </a:r>
            <a:endParaRPr lang="en-US" dirty="0"/>
          </a:p>
        </p:txBody>
      </p:sp>
      <p:sp>
        <p:nvSpPr>
          <p:cNvPr id="5" name="Date Placeholder 4"/>
          <p:cNvSpPr>
            <a:spLocks noGrp="1"/>
          </p:cNvSpPr>
          <p:nvPr>
            <p:ph type="dt" idx="11"/>
          </p:nvPr>
        </p:nvSpPr>
        <p:spPr/>
        <p:txBody>
          <a:bodyPr/>
          <a:lstStyle/>
          <a:p>
            <a:r>
              <a:rPr lang="en-US"/>
              <a:t>Workflow in eB</a:t>
            </a:r>
          </a:p>
        </p:txBody>
      </p:sp>
      <p:sp>
        <p:nvSpPr>
          <p:cNvPr id="6" name="Footer Placeholder 5"/>
          <p:cNvSpPr>
            <a:spLocks noGrp="1"/>
          </p:cNvSpPr>
          <p:nvPr>
            <p:ph type="ftr" sz="quarter" idx="12"/>
          </p:nvPr>
        </p:nvSpPr>
        <p:spPr/>
        <p:txBody>
          <a:bodyPr/>
          <a:lstStyle/>
          <a:p>
            <a:r>
              <a:rPr lang="en-US"/>
              <a:t>Bentley Systems, Inc.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Work</a:t>
            </a:r>
            <a:r>
              <a:rPr lang="en-US" baseline="0" dirty="0"/>
              <a:t> Order template has a Diagram topic. When you open the diagram by clicking the double arrows, a design surface displays, allowing you to add tasks and move them around in relation to one another.</a:t>
            </a:r>
            <a:endParaRPr lang="en-US" dirty="0"/>
          </a:p>
        </p:txBody>
      </p:sp>
      <p:sp>
        <p:nvSpPr>
          <p:cNvPr id="5" name="Date Placeholder 4"/>
          <p:cNvSpPr>
            <a:spLocks noGrp="1"/>
          </p:cNvSpPr>
          <p:nvPr>
            <p:ph type="dt" idx="11"/>
          </p:nvPr>
        </p:nvSpPr>
        <p:spPr/>
        <p:txBody>
          <a:bodyPr/>
          <a:lstStyle/>
          <a:p>
            <a:r>
              <a:rPr lang="en-US"/>
              <a:t>Workflow in eB</a:t>
            </a:r>
          </a:p>
        </p:txBody>
      </p:sp>
      <p:sp>
        <p:nvSpPr>
          <p:cNvPr id="6" name="Footer Placeholder 5"/>
          <p:cNvSpPr>
            <a:spLocks noGrp="1"/>
          </p:cNvSpPr>
          <p:nvPr>
            <p:ph type="ftr" sz="quarter" idx="12"/>
          </p:nvPr>
        </p:nvSpPr>
        <p:spPr/>
        <p:txBody>
          <a:bodyPr/>
          <a:lstStyle/>
          <a:p>
            <a:r>
              <a:rPr lang="en-US"/>
              <a:t>Bentley Systems, Inc.</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This slide provides some hints to make</a:t>
            </a:r>
            <a:r>
              <a:rPr lang="en-US" baseline="0" dirty="0"/>
              <a:t> it easier to work in design surface of the Diagram topic.</a:t>
            </a:r>
          </a:p>
          <a:p>
            <a:endParaRPr lang="en-US" baseline="0" dirty="0"/>
          </a:p>
          <a:p>
            <a:r>
              <a:rPr lang="en-US" baseline="0" dirty="0"/>
              <a:t>You can get a menu of things you can do using the Actions link, or you can also get the same menu if you right-click on any blank area of the design surface. Right-clicking on an object (such as a task or link) gives you a menu appropriate to that object.</a:t>
            </a:r>
          </a:p>
          <a:p>
            <a:endParaRPr lang="en-US" baseline="0" dirty="0"/>
          </a:p>
          <a:p>
            <a:r>
              <a:rPr lang="en-US" baseline="0" dirty="0"/>
              <a:t>When you choose Add Task or Link from the menu, that puts you into insert mode, and you stay in that mode as long as you continue to left-click. So you can easily add several tasks.</a:t>
            </a:r>
          </a:p>
          <a:p>
            <a:endParaRPr lang="en-US" baseline="0" dirty="0"/>
          </a:p>
          <a:p>
            <a:r>
              <a:rPr lang="en-US" baseline="0" dirty="0"/>
              <a:t>If you want to get out of insert mode, just right-click in an empty spot on the design surface.</a:t>
            </a:r>
          </a:p>
          <a:p>
            <a:endParaRPr lang="en-US" baseline="0" dirty="0"/>
          </a:p>
          <a:p>
            <a:r>
              <a:rPr lang="en-US" baseline="0" dirty="0"/>
              <a:t>You’ll notice that the menu is different when you have something selected versus when nothing is selected. Right-clicking on a blank spot of the design surface unselects the object, and gives you the other action menu. Right-clicking also cancels insert mode if you happen to be in that mode.</a:t>
            </a:r>
          </a:p>
          <a:p>
            <a:endParaRPr lang="en-US" baseline="0" dirty="0"/>
          </a:p>
          <a:p>
            <a:r>
              <a:rPr lang="en-US" baseline="0" dirty="0"/>
              <a:t>The cursor gives you an indication of whether you are in insert mode, inserting Links or Tasks.</a:t>
            </a:r>
          </a:p>
          <a:p>
            <a:endParaRPr lang="en-US" baseline="0" dirty="0"/>
          </a:p>
          <a:p>
            <a:r>
              <a:rPr lang="en-US" baseline="0" dirty="0"/>
              <a:t>The easiest way to get the flavor of working on the design surface is to jump in and do it. So let’s take some time to do that now.</a:t>
            </a:r>
            <a:endParaRPr lang="en-US" dirty="0"/>
          </a:p>
        </p:txBody>
      </p:sp>
      <p:sp>
        <p:nvSpPr>
          <p:cNvPr id="5" name="Date Placeholder 4"/>
          <p:cNvSpPr>
            <a:spLocks noGrp="1"/>
          </p:cNvSpPr>
          <p:nvPr>
            <p:ph type="dt" idx="11"/>
          </p:nvPr>
        </p:nvSpPr>
        <p:spPr/>
        <p:txBody>
          <a:bodyPr/>
          <a:lstStyle/>
          <a:p>
            <a:r>
              <a:rPr lang="en-US"/>
              <a:t>Workflow in eB</a:t>
            </a:r>
          </a:p>
        </p:txBody>
      </p:sp>
      <p:sp>
        <p:nvSpPr>
          <p:cNvPr id="6" name="Footer Placeholder 5"/>
          <p:cNvSpPr>
            <a:spLocks noGrp="1"/>
          </p:cNvSpPr>
          <p:nvPr>
            <p:ph type="ftr" sz="quarter" idx="12"/>
          </p:nvPr>
        </p:nvSpPr>
        <p:spPr/>
        <p:txBody>
          <a:bodyPr/>
          <a:lstStyle/>
          <a:p>
            <a:r>
              <a:rPr lang="en-US"/>
              <a:t>Bentley Systems, Inc.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Adding a link is pretty easy. You just pick Link from the Actions menu, and then click and drag</a:t>
            </a:r>
            <a:r>
              <a:rPr lang="en-US" baseline="0" dirty="0"/>
              <a:t> from the predecessor task to the subsequent task. You don’t have to worry about where the arrow connects to the task; the software manages that automatically. You can see how this works after creating a link by dragging around one of the linked tasks and watching how the arrow adjusts.</a:t>
            </a:r>
          </a:p>
          <a:p>
            <a:endParaRPr lang="en-US" baseline="0" dirty="0"/>
          </a:p>
          <a:p>
            <a:endParaRPr lang="en-US" dirty="0"/>
          </a:p>
        </p:txBody>
      </p:sp>
      <p:sp>
        <p:nvSpPr>
          <p:cNvPr id="5" name="Date Placeholder 4"/>
          <p:cNvSpPr>
            <a:spLocks noGrp="1"/>
          </p:cNvSpPr>
          <p:nvPr>
            <p:ph type="dt" idx="11"/>
          </p:nvPr>
        </p:nvSpPr>
        <p:spPr/>
        <p:txBody>
          <a:bodyPr/>
          <a:lstStyle/>
          <a:p>
            <a:r>
              <a:rPr lang="en-US"/>
              <a:t>Workflow in eB</a:t>
            </a:r>
          </a:p>
        </p:txBody>
      </p:sp>
      <p:sp>
        <p:nvSpPr>
          <p:cNvPr id="6" name="Footer Placeholder 5"/>
          <p:cNvSpPr>
            <a:spLocks noGrp="1"/>
          </p:cNvSpPr>
          <p:nvPr>
            <p:ph type="ftr" sz="quarter" idx="12"/>
          </p:nvPr>
        </p:nvSpPr>
        <p:spPr/>
        <p:txBody>
          <a:bodyPr/>
          <a:lstStyle/>
          <a:p>
            <a:r>
              <a:rPr lang="en-US"/>
              <a:t>Bentley Systems, Inc.</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can specify properties for both a link and a</a:t>
            </a:r>
            <a:r>
              <a:rPr lang="en-US" baseline="0" dirty="0"/>
              <a:t> task. Just select the object whose properties you want to change. It can be a little challenging to select an arrow. You have to click right on the line, and it’s easy to miss. You may have the best luck selecting by clicking close to the head of the arrow.</a:t>
            </a:r>
          </a:p>
          <a:p>
            <a:endParaRPr lang="en-US" baseline="0" dirty="0"/>
          </a:p>
          <a:p>
            <a:r>
              <a:rPr lang="en-US" baseline="0" dirty="0"/>
              <a:t>When you are specifying properties for a task, notice that you can specify Duration. You could also specify start and end dates, but it’s usually not that useful to specify those in the template. It’s much more useful to specify those in the workflow instance, where you have an actual job to do that usually has dates tied to it.</a:t>
            </a:r>
            <a:endParaRPr lang="en-US" dirty="0"/>
          </a:p>
        </p:txBody>
      </p:sp>
      <p:sp>
        <p:nvSpPr>
          <p:cNvPr id="5" name="Date Placeholder 4"/>
          <p:cNvSpPr>
            <a:spLocks noGrp="1"/>
          </p:cNvSpPr>
          <p:nvPr>
            <p:ph type="dt" idx="11"/>
          </p:nvPr>
        </p:nvSpPr>
        <p:spPr/>
        <p:txBody>
          <a:bodyPr/>
          <a:lstStyle/>
          <a:p>
            <a:r>
              <a:rPr lang="en-US"/>
              <a:t>Workflow in eB</a:t>
            </a:r>
          </a:p>
        </p:txBody>
      </p:sp>
      <p:sp>
        <p:nvSpPr>
          <p:cNvPr id="6" name="Footer Placeholder 5"/>
          <p:cNvSpPr>
            <a:spLocks noGrp="1"/>
          </p:cNvSpPr>
          <p:nvPr>
            <p:ph type="ftr" sz="quarter" idx="12"/>
          </p:nvPr>
        </p:nvSpPr>
        <p:spPr/>
        <p:txBody>
          <a:bodyPr/>
          <a:lstStyle/>
          <a:p>
            <a:r>
              <a:rPr lang="en-US"/>
              <a:t>Bentley Systems, Inc.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Don’t forget to save your changes. (Actually, the software will remind you if you do forget.)</a:t>
            </a:r>
          </a:p>
          <a:p>
            <a:endParaRPr lang="en-US" dirty="0"/>
          </a:p>
          <a:p>
            <a:r>
              <a:rPr lang="en-US" dirty="0"/>
              <a:t>The little save icons appear next to each property you change. To save changes</a:t>
            </a:r>
            <a:r>
              <a:rPr lang="en-US" baseline="0" dirty="0"/>
              <a:t> to the layout, you click the save icon in the toolbar, which also saves any changes to the whole Work Order.</a:t>
            </a:r>
            <a:endParaRPr lang="en-US" dirty="0"/>
          </a:p>
        </p:txBody>
      </p:sp>
      <p:sp>
        <p:nvSpPr>
          <p:cNvPr id="5" name="Date Placeholder 4"/>
          <p:cNvSpPr>
            <a:spLocks noGrp="1"/>
          </p:cNvSpPr>
          <p:nvPr>
            <p:ph type="dt" idx="11"/>
          </p:nvPr>
        </p:nvSpPr>
        <p:spPr/>
        <p:txBody>
          <a:bodyPr/>
          <a:lstStyle/>
          <a:p>
            <a:r>
              <a:rPr lang="en-US"/>
              <a:t>Workflow in eB</a:t>
            </a:r>
          </a:p>
        </p:txBody>
      </p:sp>
      <p:sp>
        <p:nvSpPr>
          <p:cNvPr id="6" name="Footer Placeholder 5"/>
          <p:cNvSpPr>
            <a:spLocks noGrp="1"/>
          </p:cNvSpPr>
          <p:nvPr>
            <p:ph type="ftr" sz="quarter" idx="12"/>
          </p:nvPr>
        </p:nvSpPr>
        <p:spPr/>
        <p:txBody>
          <a:bodyPr/>
          <a:lstStyle/>
          <a:p>
            <a:r>
              <a:rPr lang="en-US"/>
              <a:t>Bentley Systems, Inc.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6384E1-D82C-42D5-ADEC-4F1E0CED9471}"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E1E23-1E9F-44FE-BE18-2242688360A3}" type="slidenum">
              <a:rPr lang="en-US" smtClean="0"/>
              <a:t>‹#›</a:t>
            </a:fld>
            <a:endParaRPr lang="en-US"/>
          </a:p>
        </p:txBody>
      </p:sp>
    </p:spTree>
    <p:extLst>
      <p:ext uri="{BB962C8B-B14F-4D97-AF65-F5344CB8AC3E}">
        <p14:creationId xmlns:p14="http://schemas.microsoft.com/office/powerpoint/2010/main" val="386861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384E1-D82C-42D5-ADEC-4F1E0CED9471}"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E1E23-1E9F-44FE-BE18-2242688360A3}" type="slidenum">
              <a:rPr lang="en-US" smtClean="0"/>
              <a:t>‹#›</a:t>
            </a:fld>
            <a:endParaRPr lang="en-US"/>
          </a:p>
        </p:txBody>
      </p:sp>
    </p:spTree>
    <p:extLst>
      <p:ext uri="{BB962C8B-B14F-4D97-AF65-F5344CB8AC3E}">
        <p14:creationId xmlns:p14="http://schemas.microsoft.com/office/powerpoint/2010/main" val="9492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384E1-D82C-42D5-ADEC-4F1E0CED9471}"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E1E23-1E9F-44FE-BE18-2242688360A3}" type="slidenum">
              <a:rPr lang="en-US" smtClean="0"/>
              <a:t>‹#›</a:t>
            </a:fld>
            <a:endParaRPr lang="en-US"/>
          </a:p>
        </p:txBody>
      </p:sp>
    </p:spTree>
    <p:extLst>
      <p:ext uri="{BB962C8B-B14F-4D97-AF65-F5344CB8AC3E}">
        <p14:creationId xmlns:p14="http://schemas.microsoft.com/office/powerpoint/2010/main" val="259838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384E1-D82C-42D5-ADEC-4F1E0CED9471}"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E1E23-1E9F-44FE-BE18-2242688360A3}" type="slidenum">
              <a:rPr lang="en-US" smtClean="0"/>
              <a:t>‹#›</a:t>
            </a:fld>
            <a:endParaRPr lang="en-US"/>
          </a:p>
        </p:txBody>
      </p:sp>
    </p:spTree>
    <p:extLst>
      <p:ext uri="{BB962C8B-B14F-4D97-AF65-F5344CB8AC3E}">
        <p14:creationId xmlns:p14="http://schemas.microsoft.com/office/powerpoint/2010/main" val="2255482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384E1-D82C-42D5-ADEC-4F1E0CED9471}"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E1E23-1E9F-44FE-BE18-2242688360A3}" type="slidenum">
              <a:rPr lang="en-US" smtClean="0"/>
              <a:t>‹#›</a:t>
            </a:fld>
            <a:endParaRPr lang="en-US"/>
          </a:p>
        </p:txBody>
      </p:sp>
    </p:spTree>
    <p:extLst>
      <p:ext uri="{BB962C8B-B14F-4D97-AF65-F5344CB8AC3E}">
        <p14:creationId xmlns:p14="http://schemas.microsoft.com/office/powerpoint/2010/main" val="3121229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6384E1-D82C-42D5-ADEC-4F1E0CED9471}"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E1E23-1E9F-44FE-BE18-2242688360A3}" type="slidenum">
              <a:rPr lang="en-US" smtClean="0"/>
              <a:t>‹#›</a:t>
            </a:fld>
            <a:endParaRPr lang="en-US"/>
          </a:p>
        </p:txBody>
      </p:sp>
    </p:spTree>
    <p:extLst>
      <p:ext uri="{BB962C8B-B14F-4D97-AF65-F5344CB8AC3E}">
        <p14:creationId xmlns:p14="http://schemas.microsoft.com/office/powerpoint/2010/main" val="671386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6384E1-D82C-42D5-ADEC-4F1E0CED9471}" type="datetimeFigureOut">
              <a:rPr lang="en-US" smtClean="0"/>
              <a:t>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8E1E23-1E9F-44FE-BE18-2242688360A3}" type="slidenum">
              <a:rPr lang="en-US" smtClean="0"/>
              <a:t>‹#›</a:t>
            </a:fld>
            <a:endParaRPr lang="en-US"/>
          </a:p>
        </p:txBody>
      </p:sp>
    </p:spTree>
    <p:extLst>
      <p:ext uri="{BB962C8B-B14F-4D97-AF65-F5344CB8AC3E}">
        <p14:creationId xmlns:p14="http://schemas.microsoft.com/office/powerpoint/2010/main" val="1967232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6384E1-D82C-42D5-ADEC-4F1E0CED9471}" type="datetimeFigureOut">
              <a:rPr lang="en-US" smtClean="0"/>
              <a:t>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8E1E23-1E9F-44FE-BE18-2242688360A3}" type="slidenum">
              <a:rPr lang="en-US" smtClean="0"/>
              <a:t>‹#›</a:t>
            </a:fld>
            <a:endParaRPr lang="en-US"/>
          </a:p>
        </p:txBody>
      </p:sp>
    </p:spTree>
    <p:extLst>
      <p:ext uri="{BB962C8B-B14F-4D97-AF65-F5344CB8AC3E}">
        <p14:creationId xmlns:p14="http://schemas.microsoft.com/office/powerpoint/2010/main" val="171486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384E1-D82C-42D5-ADEC-4F1E0CED9471}" type="datetimeFigureOut">
              <a:rPr lang="en-US" smtClean="0"/>
              <a:t>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8E1E23-1E9F-44FE-BE18-2242688360A3}" type="slidenum">
              <a:rPr lang="en-US" smtClean="0"/>
              <a:t>‹#›</a:t>
            </a:fld>
            <a:endParaRPr lang="en-US"/>
          </a:p>
        </p:txBody>
      </p:sp>
    </p:spTree>
    <p:extLst>
      <p:ext uri="{BB962C8B-B14F-4D97-AF65-F5344CB8AC3E}">
        <p14:creationId xmlns:p14="http://schemas.microsoft.com/office/powerpoint/2010/main" val="140448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384E1-D82C-42D5-ADEC-4F1E0CED9471}"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E1E23-1E9F-44FE-BE18-2242688360A3}" type="slidenum">
              <a:rPr lang="en-US" smtClean="0"/>
              <a:t>‹#›</a:t>
            </a:fld>
            <a:endParaRPr lang="en-US"/>
          </a:p>
        </p:txBody>
      </p:sp>
    </p:spTree>
    <p:extLst>
      <p:ext uri="{BB962C8B-B14F-4D97-AF65-F5344CB8AC3E}">
        <p14:creationId xmlns:p14="http://schemas.microsoft.com/office/powerpoint/2010/main" val="195276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384E1-D82C-42D5-ADEC-4F1E0CED9471}"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E1E23-1E9F-44FE-BE18-2242688360A3}" type="slidenum">
              <a:rPr lang="en-US" smtClean="0"/>
              <a:t>‹#›</a:t>
            </a:fld>
            <a:endParaRPr lang="en-US"/>
          </a:p>
        </p:txBody>
      </p:sp>
    </p:spTree>
    <p:extLst>
      <p:ext uri="{BB962C8B-B14F-4D97-AF65-F5344CB8AC3E}">
        <p14:creationId xmlns:p14="http://schemas.microsoft.com/office/powerpoint/2010/main" val="370400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384E1-D82C-42D5-ADEC-4F1E0CED9471}" type="datetimeFigureOut">
              <a:rPr lang="en-US" smtClean="0"/>
              <a:t>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E1E23-1E9F-44FE-BE18-2242688360A3}" type="slidenum">
              <a:rPr lang="en-US" smtClean="0"/>
              <a:t>‹#›</a:t>
            </a:fld>
            <a:endParaRPr lang="en-US"/>
          </a:p>
        </p:txBody>
      </p:sp>
    </p:spTree>
    <p:extLst>
      <p:ext uri="{BB962C8B-B14F-4D97-AF65-F5344CB8AC3E}">
        <p14:creationId xmlns:p14="http://schemas.microsoft.com/office/powerpoint/2010/main" val="26506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5668" y="1676400"/>
            <a:ext cx="4374931" cy="3962400"/>
          </a:xfrm>
        </p:spPr>
        <p:txBody>
          <a:bodyPr>
            <a:normAutofit fontScale="92500" lnSpcReduction="20000"/>
          </a:bodyPr>
          <a:lstStyle/>
          <a:p>
            <a:r>
              <a:rPr lang="en-US" dirty="0"/>
              <a:t>Create a template for</a:t>
            </a:r>
            <a:br>
              <a:rPr lang="en-US" dirty="0"/>
            </a:br>
            <a:r>
              <a:rPr lang="en-US" dirty="0"/>
              <a:t>the Work Order</a:t>
            </a:r>
          </a:p>
          <a:p>
            <a:r>
              <a:rPr lang="en-US" dirty="0"/>
              <a:t>Add tasks to represent </a:t>
            </a:r>
            <a:br>
              <a:rPr lang="en-US" dirty="0"/>
            </a:br>
            <a:r>
              <a:rPr lang="en-US" dirty="0"/>
              <a:t>the steps of the workflow</a:t>
            </a:r>
          </a:p>
          <a:p>
            <a:r>
              <a:rPr lang="en-US" dirty="0"/>
              <a:t>Link tasks together to </a:t>
            </a:r>
            <a:br>
              <a:rPr lang="en-US" dirty="0"/>
            </a:br>
            <a:r>
              <a:rPr lang="en-US" dirty="0"/>
              <a:t>create the “flow”</a:t>
            </a:r>
          </a:p>
          <a:p>
            <a:r>
              <a:rPr lang="en-US" dirty="0"/>
              <a:t>Specify properties for </a:t>
            </a:r>
            <a:br>
              <a:rPr lang="en-US" dirty="0"/>
            </a:br>
            <a:r>
              <a:rPr lang="en-US" dirty="0"/>
              <a:t>tasks and links</a:t>
            </a:r>
          </a:p>
        </p:txBody>
      </p:sp>
      <p:sp>
        <p:nvSpPr>
          <p:cNvPr id="2" name="Title 1"/>
          <p:cNvSpPr>
            <a:spLocks noGrp="1"/>
          </p:cNvSpPr>
          <p:nvPr>
            <p:ph type="title"/>
          </p:nvPr>
        </p:nvSpPr>
        <p:spPr/>
        <p:txBody>
          <a:bodyPr/>
          <a:lstStyle/>
          <a:p>
            <a:r>
              <a:rPr lang="en-US" dirty="0"/>
              <a:t>Designing the Workflow</a:t>
            </a:r>
          </a:p>
        </p:txBody>
      </p:sp>
      <p:pic>
        <p:nvPicPr>
          <p:cNvPr id="4" name="Picture 9" descr="j0233812[1]"/>
          <p:cNvPicPr>
            <a:picLocks noChangeAspect="1" noChangeArrowheads="1"/>
          </p:cNvPicPr>
          <p:nvPr/>
        </p:nvPicPr>
        <p:blipFill>
          <a:blip r:embed="rId3" cstate="print"/>
          <a:srcRect/>
          <a:stretch>
            <a:fillRect/>
          </a:stretch>
        </p:blipFill>
        <p:spPr bwMode="auto">
          <a:xfrm>
            <a:off x="477344" y="1744334"/>
            <a:ext cx="3232807" cy="3103419"/>
          </a:xfrm>
          <a:prstGeom prst="rect">
            <a:avLst/>
          </a:prstGeom>
          <a:noFill/>
        </p:spPr>
      </p:pic>
    </p:spTree>
    <p:extLst>
      <p:ext uri="{BB962C8B-B14F-4D97-AF65-F5344CB8AC3E}">
        <p14:creationId xmlns:p14="http://schemas.microsoft.com/office/powerpoint/2010/main" val="3027705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217" y="964545"/>
            <a:ext cx="6461015" cy="309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11692" y="319905"/>
            <a:ext cx="8077200" cy="762000"/>
          </a:xfrm>
        </p:spPr>
        <p:txBody>
          <a:bodyPr/>
          <a:lstStyle/>
          <a:p>
            <a:r>
              <a:rPr lang="en-US" dirty="0"/>
              <a:t>Create a Work Order template</a:t>
            </a:r>
          </a:p>
        </p:txBody>
      </p:sp>
      <p:sp>
        <p:nvSpPr>
          <p:cNvPr id="8" name="TextBox 7"/>
          <p:cNvSpPr txBox="1"/>
          <p:nvPr/>
        </p:nvSpPr>
        <p:spPr>
          <a:xfrm>
            <a:off x="830317" y="4593020"/>
            <a:ext cx="2532993" cy="923330"/>
          </a:xfrm>
          <a:prstGeom prst="rect">
            <a:avLst/>
          </a:prstGeom>
          <a:noFill/>
        </p:spPr>
        <p:txBody>
          <a:bodyPr wrap="square" rtlCol="0">
            <a:spAutoFit/>
          </a:bodyPr>
          <a:lstStyle/>
          <a:p>
            <a:r>
              <a:rPr lang="en-US" dirty="0"/>
              <a:t>Template becomes the prototype for actual workflow instances </a:t>
            </a:r>
          </a:p>
        </p:txBody>
      </p:sp>
      <p:pic>
        <p:nvPicPr>
          <p:cNvPr id="614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95552" y="3442331"/>
            <a:ext cx="3978461" cy="3024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urved Down Arrow 6"/>
          <p:cNvSpPr/>
          <p:nvPr/>
        </p:nvSpPr>
        <p:spPr>
          <a:xfrm rot="1898701">
            <a:off x="5122665" y="2736703"/>
            <a:ext cx="1088872" cy="613251"/>
          </a:xfrm>
          <a:prstGeom prst="curvedDownArrow">
            <a:avLst/>
          </a:prstGeom>
          <a:solidFill>
            <a:srgbClr val="0223C6"/>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accent1">
                  <a:lumMod val="50000"/>
                </a:schemeClr>
              </a:solidFill>
            </a:endParaRPr>
          </a:p>
        </p:txBody>
      </p:sp>
    </p:spTree>
    <p:extLst>
      <p:ext uri="{BB962C8B-B14F-4D97-AF65-F5344CB8AC3E}">
        <p14:creationId xmlns:p14="http://schemas.microsoft.com/office/powerpoint/2010/main" val="4230724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762" y="1436456"/>
            <a:ext cx="2691276" cy="2417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45233" y="2518543"/>
            <a:ext cx="5823772" cy="3695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Add Tasks using the Diagram</a:t>
            </a:r>
          </a:p>
        </p:txBody>
      </p:sp>
      <p:sp>
        <p:nvSpPr>
          <p:cNvPr id="7" name="TextBox 6"/>
          <p:cNvSpPr txBox="1"/>
          <p:nvPr/>
        </p:nvSpPr>
        <p:spPr>
          <a:xfrm>
            <a:off x="5927836" y="1355833"/>
            <a:ext cx="2606564" cy="646331"/>
          </a:xfrm>
          <a:prstGeom prst="rect">
            <a:avLst/>
          </a:prstGeom>
          <a:noFill/>
        </p:spPr>
        <p:txBody>
          <a:bodyPr wrap="square" rtlCol="0">
            <a:spAutoFit/>
          </a:bodyPr>
          <a:lstStyle/>
          <a:p>
            <a:r>
              <a:rPr lang="en-US" dirty="0"/>
              <a:t>Actions menu on Diagram topic lets you add tasks</a:t>
            </a:r>
          </a:p>
        </p:txBody>
      </p:sp>
      <p:cxnSp>
        <p:nvCxnSpPr>
          <p:cNvPr id="9" name="Straight Connector 8"/>
          <p:cNvCxnSpPr/>
          <p:nvPr/>
        </p:nvCxnSpPr>
        <p:spPr>
          <a:xfrm flipH="1">
            <a:off x="6411433" y="2002164"/>
            <a:ext cx="746112" cy="1312198"/>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23544" y="3923046"/>
            <a:ext cx="1499202" cy="923330"/>
          </a:xfrm>
          <a:prstGeom prst="rect">
            <a:avLst/>
          </a:prstGeom>
          <a:noFill/>
        </p:spPr>
        <p:txBody>
          <a:bodyPr wrap="square" rtlCol="0">
            <a:spAutoFit/>
          </a:bodyPr>
          <a:lstStyle/>
          <a:p>
            <a:r>
              <a:rPr lang="en-US" dirty="0"/>
              <a:t>Design surface for arranging &amp; linking tasks</a:t>
            </a:r>
          </a:p>
        </p:txBody>
      </p:sp>
      <p:cxnSp>
        <p:nvCxnSpPr>
          <p:cNvPr id="12" name="Straight Connector 11"/>
          <p:cNvCxnSpPr/>
          <p:nvPr/>
        </p:nvCxnSpPr>
        <p:spPr>
          <a:xfrm flipH="1" flipV="1">
            <a:off x="7389628" y="4095123"/>
            <a:ext cx="283596" cy="1588"/>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3" name="Oval 2"/>
          <p:cNvSpPr/>
          <p:nvPr/>
        </p:nvSpPr>
        <p:spPr bwMode="auto">
          <a:xfrm>
            <a:off x="518762" y="3227125"/>
            <a:ext cx="863471" cy="22792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err="1">
              <a:ln>
                <a:noFill/>
              </a:ln>
              <a:solidFill>
                <a:schemeClr val="bg1"/>
              </a:solidFill>
              <a:effectLst/>
              <a:latin typeface="+mn-lt"/>
              <a:ea typeface="MS PGothic"/>
              <a:cs typeface="MS PGothic"/>
            </a:endParaRPr>
          </a:p>
        </p:txBody>
      </p:sp>
      <p:sp>
        <p:nvSpPr>
          <p:cNvPr id="5" name="Bent Arrow 4"/>
          <p:cNvSpPr/>
          <p:nvPr/>
        </p:nvSpPr>
        <p:spPr>
          <a:xfrm flipV="1">
            <a:off x="939450" y="3422820"/>
            <a:ext cx="1580465" cy="381048"/>
          </a:xfrm>
          <a:prstGeom prst="bentArrow">
            <a:avLst>
              <a:gd name="adj1" fmla="val 25000"/>
              <a:gd name="adj2" fmla="val 20899"/>
              <a:gd name="adj3" fmla="val 25000"/>
              <a:gd name="adj4" fmla="val 43750"/>
            </a:avLst>
          </a:prstGeom>
          <a:solidFill>
            <a:srgbClr val="0223C6"/>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accent1">
                  <a:lumMod val="50000"/>
                </a:schemeClr>
              </a:solidFill>
            </a:endParaRPr>
          </a:p>
        </p:txBody>
      </p:sp>
      <p:sp>
        <p:nvSpPr>
          <p:cNvPr id="14" name="Oval 13"/>
          <p:cNvSpPr/>
          <p:nvPr/>
        </p:nvSpPr>
        <p:spPr bwMode="auto">
          <a:xfrm>
            <a:off x="5624624" y="3466215"/>
            <a:ext cx="797442" cy="15948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err="1">
              <a:ln>
                <a:noFill/>
              </a:ln>
              <a:solidFill>
                <a:schemeClr val="bg1"/>
              </a:solidFill>
              <a:effectLst/>
              <a:latin typeface="+mn-lt"/>
              <a:ea typeface="MS PGothic"/>
              <a:cs typeface="MS PGothic"/>
            </a:endParaRPr>
          </a:p>
        </p:txBody>
      </p:sp>
    </p:spTree>
    <p:extLst>
      <p:ext uri="{BB962C8B-B14F-4D97-AF65-F5344CB8AC3E}">
        <p14:creationId xmlns:p14="http://schemas.microsoft.com/office/powerpoint/2010/main" val="343785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Hints for using the Design Surface</a:t>
            </a:r>
          </a:p>
        </p:txBody>
      </p:sp>
      <p:pic>
        <p:nvPicPr>
          <p:cNvPr id="1026" name="Picture 2"/>
          <p:cNvPicPr>
            <a:picLocks noChangeAspect="1" noChangeArrowheads="1"/>
          </p:cNvPicPr>
          <p:nvPr/>
        </p:nvPicPr>
        <p:blipFill>
          <a:blip r:embed="rId3" cstate="print"/>
          <a:srcRect/>
          <a:stretch>
            <a:fillRect/>
          </a:stretch>
        </p:blipFill>
        <p:spPr bwMode="auto">
          <a:xfrm>
            <a:off x="3838822" y="1334057"/>
            <a:ext cx="1276350" cy="19335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3864923" y="3920281"/>
            <a:ext cx="1295400" cy="2105025"/>
          </a:xfrm>
          <a:prstGeom prst="rect">
            <a:avLst/>
          </a:prstGeom>
          <a:noFill/>
          <a:ln w="9525">
            <a:noFill/>
            <a:miter lim="800000"/>
            <a:headEnd/>
            <a:tailEnd/>
          </a:ln>
          <a:effectLst/>
        </p:spPr>
      </p:pic>
      <p:sp>
        <p:nvSpPr>
          <p:cNvPr id="6" name="TextBox 5"/>
          <p:cNvSpPr txBox="1"/>
          <p:nvPr/>
        </p:nvSpPr>
        <p:spPr>
          <a:xfrm>
            <a:off x="7481045" y="1534238"/>
            <a:ext cx="1111202" cy="369332"/>
          </a:xfrm>
          <a:prstGeom prst="rect">
            <a:avLst/>
          </a:prstGeom>
          <a:noFill/>
        </p:spPr>
        <p:txBody>
          <a:bodyPr wrap="none" rtlCol="0">
            <a:spAutoFit/>
          </a:bodyPr>
          <a:lstStyle/>
          <a:p>
            <a:r>
              <a:rPr lang="en-US" dirty="0"/>
              <a:t>Link cursor</a:t>
            </a:r>
          </a:p>
        </p:txBody>
      </p:sp>
      <p:sp>
        <p:nvSpPr>
          <p:cNvPr id="7" name="TextBox 6"/>
          <p:cNvSpPr txBox="1"/>
          <p:nvPr/>
        </p:nvSpPr>
        <p:spPr>
          <a:xfrm>
            <a:off x="1482095" y="1324167"/>
            <a:ext cx="2175504" cy="646331"/>
          </a:xfrm>
          <a:prstGeom prst="rect">
            <a:avLst/>
          </a:prstGeom>
          <a:noFill/>
        </p:spPr>
        <p:txBody>
          <a:bodyPr wrap="square" rtlCol="0">
            <a:spAutoFit/>
          </a:bodyPr>
          <a:lstStyle/>
          <a:p>
            <a:r>
              <a:rPr lang="en-US" dirty="0"/>
              <a:t>Action menu when something is selected</a:t>
            </a:r>
          </a:p>
        </p:txBody>
      </p:sp>
      <p:sp>
        <p:nvSpPr>
          <p:cNvPr id="8" name="TextBox 7"/>
          <p:cNvSpPr txBox="1"/>
          <p:nvPr/>
        </p:nvSpPr>
        <p:spPr>
          <a:xfrm>
            <a:off x="1688616" y="5380068"/>
            <a:ext cx="1990004" cy="646331"/>
          </a:xfrm>
          <a:prstGeom prst="rect">
            <a:avLst/>
          </a:prstGeom>
          <a:noFill/>
        </p:spPr>
        <p:txBody>
          <a:bodyPr wrap="square" rtlCol="0">
            <a:spAutoFit/>
          </a:bodyPr>
          <a:lstStyle/>
          <a:p>
            <a:r>
              <a:rPr lang="en-US" dirty="0"/>
              <a:t>Action menu when nothing is selected</a:t>
            </a:r>
          </a:p>
        </p:txBody>
      </p:sp>
      <p:sp>
        <p:nvSpPr>
          <p:cNvPr id="9" name="TextBox 8"/>
          <p:cNvSpPr txBox="1"/>
          <p:nvPr/>
        </p:nvSpPr>
        <p:spPr>
          <a:xfrm>
            <a:off x="5816997" y="4159095"/>
            <a:ext cx="2132315" cy="369332"/>
          </a:xfrm>
          <a:prstGeom prst="rect">
            <a:avLst/>
          </a:prstGeom>
          <a:noFill/>
        </p:spPr>
        <p:txBody>
          <a:bodyPr wrap="none" rtlCol="0">
            <a:spAutoFit/>
          </a:bodyPr>
          <a:lstStyle/>
          <a:p>
            <a:r>
              <a:rPr lang="en-US" dirty="0"/>
              <a:t>“Sticky Mode” for insert</a:t>
            </a:r>
          </a:p>
        </p:txBody>
      </p:sp>
      <p:sp>
        <p:nvSpPr>
          <p:cNvPr id="13" name="Freeform 12"/>
          <p:cNvSpPr/>
          <p:nvPr/>
        </p:nvSpPr>
        <p:spPr>
          <a:xfrm flipH="1">
            <a:off x="3307618" y="3170302"/>
            <a:ext cx="322613" cy="902525"/>
          </a:xfrm>
          <a:custGeom>
            <a:avLst/>
            <a:gdLst>
              <a:gd name="connsiteX0" fmla="*/ 0 w 381990"/>
              <a:gd name="connsiteY0" fmla="*/ 0 h 902525"/>
              <a:gd name="connsiteX1" fmla="*/ 380011 w 381990"/>
              <a:gd name="connsiteY1" fmla="*/ 475013 h 902525"/>
              <a:gd name="connsiteX2" fmla="*/ 11875 w 381990"/>
              <a:gd name="connsiteY2" fmla="*/ 902525 h 902525"/>
            </a:gdLst>
            <a:ahLst/>
            <a:cxnLst>
              <a:cxn ang="0">
                <a:pos x="connsiteX0" y="connsiteY0"/>
              </a:cxn>
              <a:cxn ang="0">
                <a:pos x="connsiteX1" y="connsiteY1"/>
              </a:cxn>
              <a:cxn ang="0">
                <a:pos x="connsiteX2" y="connsiteY2"/>
              </a:cxn>
            </a:cxnLst>
            <a:rect l="l" t="t" r="r" b="b"/>
            <a:pathLst>
              <a:path w="381990" h="902525">
                <a:moveTo>
                  <a:pt x="0" y="0"/>
                </a:moveTo>
                <a:cubicBezTo>
                  <a:pt x="189016" y="162296"/>
                  <a:pt x="378032" y="324592"/>
                  <a:pt x="380011" y="475013"/>
                </a:cubicBezTo>
                <a:cubicBezTo>
                  <a:pt x="381990" y="625434"/>
                  <a:pt x="196932" y="763979"/>
                  <a:pt x="11875" y="902525"/>
                </a:cubicBezTo>
              </a:path>
            </a:pathLst>
          </a:custGeom>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297703" y="3322496"/>
            <a:ext cx="3265305" cy="646331"/>
          </a:xfrm>
          <a:prstGeom prst="rect">
            <a:avLst/>
          </a:prstGeom>
          <a:noFill/>
        </p:spPr>
        <p:txBody>
          <a:bodyPr wrap="square" rtlCol="0">
            <a:spAutoFit/>
          </a:bodyPr>
          <a:lstStyle/>
          <a:p>
            <a:r>
              <a:rPr lang="en-US" dirty="0">
                <a:solidFill>
                  <a:srgbClr val="FF0000"/>
                </a:solidFill>
              </a:rPr>
              <a:t>Right-click on design surface to</a:t>
            </a:r>
            <a:br>
              <a:rPr lang="en-US" dirty="0">
                <a:solidFill>
                  <a:srgbClr val="FF0000"/>
                </a:solidFill>
              </a:rPr>
            </a:br>
            <a:r>
              <a:rPr lang="en-US" dirty="0">
                <a:solidFill>
                  <a:srgbClr val="FF0000"/>
                </a:solidFill>
              </a:rPr>
              <a:t>get back to adding tasks or links</a:t>
            </a:r>
          </a:p>
        </p:txBody>
      </p:sp>
      <p:pic>
        <p:nvPicPr>
          <p:cNvPr id="1028" name="Picture 4"/>
          <p:cNvPicPr>
            <a:picLocks noChangeAspect="1" noChangeArrowheads="1"/>
          </p:cNvPicPr>
          <p:nvPr/>
        </p:nvPicPr>
        <p:blipFill>
          <a:blip r:embed="rId5" cstate="print"/>
          <a:srcRect/>
          <a:stretch>
            <a:fillRect/>
          </a:stretch>
        </p:blipFill>
        <p:spPr bwMode="auto">
          <a:xfrm>
            <a:off x="6911532" y="1482300"/>
            <a:ext cx="495300" cy="4572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6" cstate="print"/>
          <a:srcRect/>
          <a:stretch>
            <a:fillRect/>
          </a:stretch>
        </p:blipFill>
        <p:spPr bwMode="auto">
          <a:xfrm>
            <a:off x="6653157" y="1866739"/>
            <a:ext cx="1009524" cy="819048"/>
          </a:xfrm>
          <a:prstGeom prst="rect">
            <a:avLst/>
          </a:prstGeom>
          <a:noFill/>
          <a:ln w="9525">
            <a:noFill/>
            <a:miter lim="800000"/>
            <a:headEnd/>
            <a:tailEnd/>
          </a:ln>
          <a:effectLst/>
        </p:spPr>
      </p:pic>
      <p:sp>
        <p:nvSpPr>
          <p:cNvPr id="17" name="TextBox 16"/>
          <p:cNvSpPr txBox="1"/>
          <p:nvPr/>
        </p:nvSpPr>
        <p:spPr>
          <a:xfrm>
            <a:off x="5918553" y="4721330"/>
            <a:ext cx="2773502" cy="646331"/>
          </a:xfrm>
          <a:prstGeom prst="rect">
            <a:avLst/>
          </a:prstGeom>
          <a:noFill/>
        </p:spPr>
        <p:txBody>
          <a:bodyPr wrap="square" rtlCol="0">
            <a:spAutoFit/>
          </a:bodyPr>
          <a:lstStyle/>
          <a:p>
            <a:r>
              <a:rPr lang="en-US" dirty="0">
                <a:solidFill>
                  <a:srgbClr val="FF0000"/>
                </a:solidFill>
              </a:rPr>
              <a:t>Right-click on design surface to exit insert mode</a:t>
            </a:r>
          </a:p>
        </p:txBody>
      </p:sp>
      <p:cxnSp>
        <p:nvCxnSpPr>
          <p:cNvPr id="19" name="Straight Arrow Connector 18"/>
          <p:cNvCxnSpPr/>
          <p:nvPr/>
        </p:nvCxnSpPr>
        <p:spPr>
          <a:xfrm flipH="1" flipV="1">
            <a:off x="4695394" y="4254096"/>
            <a:ext cx="1033154" cy="831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4683519" y="4337223"/>
            <a:ext cx="1056904" cy="831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460026" y="2101795"/>
            <a:ext cx="1152751" cy="369332"/>
          </a:xfrm>
          <a:prstGeom prst="rect">
            <a:avLst/>
          </a:prstGeom>
          <a:noFill/>
        </p:spPr>
        <p:txBody>
          <a:bodyPr wrap="none" rtlCol="0">
            <a:spAutoFit/>
          </a:bodyPr>
          <a:lstStyle/>
          <a:p>
            <a:r>
              <a:rPr lang="en-US" dirty="0"/>
              <a:t>Task cursor</a:t>
            </a:r>
          </a:p>
        </p:txBody>
      </p:sp>
    </p:spTree>
    <p:extLst>
      <p:ext uri="{BB962C8B-B14F-4D97-AF65-F5344CB8AC3E}">
        <p14:creationId xmlns:p14="http://schemas.microsoft.com/office/powerpoint/2010/main" val="2675901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Linking Tasks</a:t>
            </a:r>
          </a:p>
        </p:txBody>
      </p:sp>
      <p:pic>
        <p:nvPicPr>
          <p:cNvPr id="3074" name="Picture 2"/>
          <p:cNvPicPr>
            <a:picLocks noChangeAspect="1" noChangeArrowheads="1"/>
          </p:cNvPicPr>
          <p:nvPr/>
        </p:nvPicPr>
        <p:blipFill>
          <a:blip r:embed="rId3" cstate="print"/>
          <a:srcRect/>
          <a:stretch>
            <a:fillRect/>
          </a:stretch>
        </p:blipFill>
        <p:spPr bwMode="auto">
          <a:xfrm>
            <a:off x="299070" y="1424808"/>
            <a:ext cx="1497832" cy="2440911"/>
          </a:xfrm>
          <a:prstGeom prst="rect">
            <a:avLst/>
          </a:prstGeom>
          <a:noFill/>
          <a:ln w="9525">
            <a:noFill/>
            <a:miter lim="800000"/>
            <a:headEnd/>
            <a:tailEnd/>
          </a:ln>
          <a:effectLst/>
        </p:spPr>
      </p:pic>
      <p:sp>
        <p:nvSpPr>
          <p:cNvPr id="6" name="TextBox 5"/>
          <p:cNvSpPr txBox="1"/>
          <p:nvPr/>
        </p:nvSpPr>
        <p:spPr>
          <a:xfrm>
            <a:off x="4561488" y="5075644"/>
            <a:ext cx="3433333" cy="646331"/>
          </a:xfrm>
          <a:prstGeom prst="rect">
            <a:avLst/>
          </a:prstGeom>
          <a:noFill/>
        </p:spPr>
        <p:txBody>
          <a:bodyPr wrap="square" rtlCol="0">
            <a:spAutoFit/>
          </a:bodyPr>
          <a:lstStyle/>
          <a:p>
            <a:r>
              <a:rPr lang="en-US" dirty="0"/>
              <a:t>After choosing Link mode, drag from one task to the other and release</a:t>
            </a:r>
          </a:p>
        </p:txBody>
      </p:sp>
      <p:pic>
        <p:nvPicPr>
          <p:cNvPr id="819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b="15847"/>
          <a:stretch>
            <a:fillRect/>
          </a:stretch>
        </p:blipFill>
        <p:spPr bwMode="auto">
          <a:xfrm>
            <a:off x="2051408" y="1254643"/>
            <a:ext cx="6769924" cy="3416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Connector 7"/>
          <p:cNvCxnSpPr/>
          <p:nvPr/>
        </p:nvCxnSpPr>
        <p:spPr>
          <a:xfrm flipV="1">
            <a:off x="6084327" y="3284409"/>
            <a:ext cx="1337202" cy="1757148"/>
          </a:xfrm>
          <a:prstGeom prst="line">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2536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Specifying Properties</a:t>
            </a:r>
          </a:p>
        </p:txBody>
      </p:sp>
      <p:sp>
        <p:nvSpPr>
          <p:cNvPr id="4" name="TextBox 3"/>
          <p:cNvSpPr txBox="1"/>
          <p:nvPr/>
        </p:nvSpPr>
        <p:spPr>
          <a:xfrm>
            <a:off x="3130250" y="1131927"/>
            <a:ext cx="3272050" cy="369332"/>
          </a:xfrm>
          <a:prstGeom prst="rect">
            <a:avLst/>
          </a:prstGeom>
          <a:noFill/>
        </p:spPr>
        <p:txBody>
          <a:bodyPr wrap="none" rtlCol="0">
            <a:spAutoFit/>
          </a:bodyPr>
          <a:lstStyle/>
          <a:p>
            <a:r>
              <a:rPr lang="en-US" dirty="0"/>
              <a:t>Click on arrow or task box to select it</a:t>
            </a:r>
          </a:p>
        </p:txBody>
      </p:sp>
      <p:sp>
        <p:nvSpPr>
          <p:cNvPr id="5" name="TextBox 4"/>
          <p:cNvSpPr txBox="1"/>
          <p:nvPr/>
        </p:nvSpPr>
        <p:spPr>
          <a:xfrm>
            <a:off x="2640593" y="992094"/>
            <a:ext cx="596638" cy="646331"/>
          </a:xfrm>
          <a:prstGeom prst="rect">
            <a:avLst/>
          </a:prstGeom>
          <a:noFill/>
        </p:spPr>
        <p:txBody>
          <a:bodyPr wrap="none" rtlCol="0">
            <a:spAutoFit/>
          </a:bodyPr>
          <a:lstStyle/>
          <a:p>
            <a:r>
              <a:rPr lang="en-US" sz="3600" dirty="0">
                <a:latin typeface="Wingdings" pitchFamily="2" charset="2"/>
              </a:rPr>
              <a:t></a:t>
            </a:r>
          </a:p>
        </p:txBody>
      </p:sp>
      <p:sp>
        <p:nvSpPr>
          <p:cNvPr id="6" name="TextBox 5"/>
          <p:cNvSpPr txBox="1"/>
          <p:nvPr/>
        </p:nvSpPr>
        <p:spPr>
          <a:xfrm>
            <a:off x="141129" y="1625258"/>
            <a:ext cx="808359" cy="646331"/>
          </a:xfrm>
          <a:prstGeom prst="rect">
            <a:avLst/>
          </a:prstGeom>
          <a:noFill/>
        </p:spPr>
        <p:txBody>
          <a:bodyPr wrap="square" rtlCol="0">
            <a:spAutoFit/>
          </a:bodyPr>
          <a:lstStyle/>
          <a:p>
            <a:r>
              <a:rPr lang="en-US" sz="3600" dirty="0">
                <a:latin typeface="Wingdings" pitchFamily="2" charset="2"/>
              </a:rPr>
              <a:t>‚</a:t>
            </a:r>
          </a:p>
        </p:txBody>
      </p:sp>
      <p:sp>
        <p:nvSpPr>
          <p:cNvPr id="14" name="TextBox 13"/>
          <p:cNvSpPr txBox="1"/>
          <p:nvPr/>
        </p:nvSpPr>
        <p:spPr>
          <a:xfrm>
            <a:off x="601578" y="1721480"/>
            <a:ext cx="2337333" cy="646331"/>
          </a:xfrm>
          <a:prstGeom prst="rect">
            <a:avLst/>
          </a:prstGeom>
          <a:noFill/>
        </p:spPr>
        <p:txBody>
          <a:bodyPr wrap="square" rtlCol="0">
            <a:spAutoFit/>
          </a:bodyPr>
          <a:lstStyle/>
          <a:p>
            <a:r>
              <a:rPr lang="en-US" dirty="0"/>
              <a:t>Fill in properties for selected object</a:t>
            </a: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41145" y="1577798"/>
            <a:ext cx="4698802" cy="406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bwMode="auto">
          <a:xfrm>
            <a:off x="3551274" y="1501259"/>
            <a:ext cx="2115879" cy="2198871"/>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7767" y="2894347"/>
            <a:ext cx="3058055" cy="3469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Arrow Connector 8"/>
          <p:cNvCxnSpPr/>
          <p:nvPr/>
        </p:nvCxnSpPr>
        <p:spPr bwMode="auto">
          <a:xfrm>
            <a:off x="1552353" y="2367811"/>
            <a:ext cx="584791" cy="715631"/>
          </a:xfrm>
          <a:prstGeom prst="straightConnector1">
            <a:avLst/>
          </a:prstGeom>
          <a:solidFill>
            <a:schemeClr val="accent1"/>
          </a:solidFill>
          <a:ln w="222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72300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051"/>
                                        </p:tgtEl>
                                        <p:attrNameLst>
                                          <p:attrName>style.visibility</p:attrName>
                                        </p:attrNameLst>
                                      </p:cBhvr>
                                      <p:to>
                                        <p:strVal val="visible"/>
                                      </p:to>
                                    </p:set>
                                    <p:animEffect transition="in" filter="fade">
                                      <p:cBhvr>
                                        <p:cTn id="15" dur="500"/>
                                        <p:tgtEl>
                                          <p:spTgt spid="205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52"/>
                                        </p:tgtEl>
                                        <p:attrNameLst>
                                          <p:attrName>style.visibility</p:attrName>
                                        </p:attrNameLst>
                                      </p:cBhvr>
                                      <p:to>
                                        <p:strVal val="visible"/>
                                      </p:to>
                                    </p:set>
                                    <p:animEffect transition="in" filter="fade">
                                      <p:cBhvr>
                                        <p:cTn id="32" dur="500"/>
                                        <p:tgtEl>
                                          <p:spTgt spid="205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b="17802"/>
          <a:stretch>
            <a:fillRect/>
          </a:stretch>
        </p:blipFill>
        <p:spPr bwMode="auto">
          <a:xfrm>
            <a:off x="1754659" y="2014819"/>
            <a:ext cx="6392382" cy="316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Save Layout and Save Properties</a:t>
            </a:r>
          </a:p>
        </p:txBody>
      </p:sp>
      <p:sp>
        <p:nvSpPr>
          <p:cNvPr id="5" name="TextBox 4"/>
          <p:cNvSpPr txBox="1"/>
          <p:nvPr/>
        </p:nvSpPr>
        <p:spPr>
          <a:xfrm>
            <a:off x="3711879" y="1498931"/>
            <a:ext cx="1534394" cy="369332"/>
          </a:xfrm>
          <a:prstGeom prst="rect">
            <a:avLst/>
          </a:prstGeom>
          <a:noFill/>
        </p:spPr>
        <p:txBody>
          <a:bodyPr wrap="none" rtlCol="0">
            <a:spAutoFit/>
          </a:bodyPr>
          <a:lstStyle/>
          <a:p>
            <a:r>
              <a:rPr lang="en-US" dirty="0"/>
              <a:t>Save Properties</a:t>
            </a:r>
          </a:p>
        </p:txBody>
      </p:sp>
      <p:sp>
        <p:nvSpPr>
          <p:cNvPr id="6" name="TextBox 5"/>
          <p:cNvSpPr txBox="1"/>
          <p:nvPr/>
        </p:nvSpPr>
        <p:spPr>
          <a:xfrm>
            <a:off x="387083" y="2258075"/>
            <a:ext cx="1241045" cy="369332"/>
          </a:xfrm>
          <a:prstGeom prst="rect">
            <a:avLst/>
          </a:prstGeom>
          <a:noFill/>
        </p:spPr>
        <p:txBody>
          <a:bodyPr wrap="none" rtlCol="0">
            <a:spAutoFit/>
          </a:bodyPr>
          <a:lstStyle/>
          <a:p>
            <a:r>
              <a:rPr lang="en-US" dirty="0"/>
              <a:t>Save Layout</a:t>
            </a:r>
          </a:p>
        </p:txBody>
      </p:sp>
      <p:cxnSp>
        <p:nvCxnSpPr>
          <p:cNvPr id="8" name="Straight Connector 7"/>
          <p:cNvCxnSpPr/>
          <p:nvPr/>
        </p:nvCxnSpPr>
        <p:spPr>
          <a:xfrm flipH="1">
            <a:off x="1558753" y="2461055"/>
            <a:ext cx="509589" cy="0"/>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883849" y="1832404"/>
            <a:ext cx="494953" cy="1140563"/>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4" name="Oval 13"/>
          <p:cNvSpPr/>
          <p:nvPr/>
        </p:nvSpPr>
        <p:spPr bwMode="auto">
          <a:xfrm>
            <a:off x="3735659" y="2971859"/>
            <a:ext cx="233916" cy="18075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err="1">
              <a:ln>
                <a:noFill/>
              </a:ln>
              <a:solidFill>
                <a:schemeClr val="bg1"/>
              </a:solidFill>
              <a:effectLst/>
              <a:latin typeface="+mn-lt"/>
              <a:ea typeface="MS PGothic"/>
              <a:cs typeface="MS PGothic"/>
            </a:endParaRPr>
          </a:p>
        </p:txBody>
      </p:sp>
      <p:sp>
        <p:nvSpPr>
          <p:cNvPr id="17" name="Oval 16"/>
          <p:cNvSpPr/>
          <p:nvPr/>
        </p:nvSpPr>
        <p:spPr bwMode="auto">
          <a:xfrm>
            <a:off x="2080169" y="2380926"/>
            <a:ext cx="333128" cy="18075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err="1">
              <a:ln>
                <a:noFill/>
              </a:ln>
              <a:solidFill>
                <a:schemeClr val="bg1"/>
              </a:solidFill>
              <a:effectLst/>
              <a:latin typeface="+mn-lt"/>
              <a:ea typeface="MS PGothic"/>
              <a:cs typeface="MS PGothic"/>
            </a:endParaRPr>
          </a:p>
        </p:txBody>
      </p:sp>
    </p:spTree>
    <p:extLst>
      <p:ext uri="{BB962C8B-B14F-4D97-AF65-F5344CB8AC3E}">
        <p14:creationId xmlns:p14="http://schemas.microsoft.com/office/powerpoint/2010/main" val="2347665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1026</Words>
  <Application>Microsoft Office PowerPoint</Application>
  <PresentationFormat>On-screen Show (4:3)</PresentationFormat>
  <Paragraphs>81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MS PGothic</vt:lpstr>
      <vt:lpstr>Arial</vt:lpstr>
      <vt:lpstr>Calibri</vt:lpstr>
      <vt:lpstr>Wingdings</vt:lpstr>
      <vt:lpstr>Office Theme</vt:lpstr>
      <vt:lpstr>Designing the Workflow</vt:lpstr>
      <vt:lpstr>Create a Work Order template</vt:lpstr>
      <vt:lpstr>Add Tasks using the Diagram</vt:lpstr>
      <vt:lpstr>Hints for using the Design Surface</vt:lpstr>
      <vt:lpstr>Linking Tasks</vt:lpstr>
      <vt:lpstr>Specifying Properties</vt:lpstr>
      <vt:lpstr>Save Layout and Save Properties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the Workflow</dc:title>
  <dc:creator>Deepti Patil</dc:creator>
  <cp:lastModifiedBy>Carma DeVilliers</cp:lastModifiedBy>
  <cp:revision>1</cp:revision>
  <dcterms:created xsi:type="dcterms:W3CDTF">2013-09-11T08:51:50Z</dcterms:created>
  <dcterms:modified xsi:type="dcterms:W3CDTF">2017-01-04T08:12:31Z</dcterms:modified>
</cp:coreProperties>
</file>