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7" r:id="rId5"/>
    <p:sldId id="260" r:id="rId6"/>
    <p:sldId id="269" r:id="rId7"/>
    <p:sldId id="270" r:id="rId8"/>
    <p:sldId id="271" r:id="rId9"/>
    <p:sldId id="27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5D666-DC93-D85C-F02E-B2E115F8D2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B1C25BC-CF5A-E9E8-0436-31FF226646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FAE548-2756-93C4-BB78-4D0A2DB37831}"/>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5" name="Footer Placeholder 4">
            <a:extLst>
              <a:ext uri="{FF2B5EF4-FFF2-40B4-BE49-F238E27FC236}">
                <a16:creationId xmlns:a16="http://schemas.microsoft.com/office/drawing/2014/main" id="{6A816157-FC11-6323-4DCA-312F480F53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032091-8A1B-E043-D088-3F78E7AED0DE}"/>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1023795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7FBB0-58C4-04C9-84A9-BA5E8615FBD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90F9B8-DEA8-89E1-3051-1ABF8877A0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323A1C-0339-F887-A32C-2E92DC3979D5}"/>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5" name="Footer Placeholder 4">
            <a:extLst>
              <a:ext uri="{FF2B5EF4-FFF2-40B4-BE49-F238E27FC236}">
                <a16:creationId xmlns:a16="http://schemas.microsoft.com/office/drawing/2014/main" id="{A5E23BCC-FF0C-A675-D888-581465DECC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C71B14-62E6-22D7-DD34-EC1C38061A83}"/>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1766254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65F99F-2FE2-FDC0-F193-DDA781B000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5458A60-E8F4-A406-3E22-B51322862C3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7B04D0-6FB9-6C51-E3C8-37B7DEB51B51}"/>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5" name="Footer Placeholder 4">
            <a:extLst>
              <a:ext uri="{FF2B5EF4-FFF2-40B4-BE49-F238E27FC236}">
                <a16:creationId xmlns:a16="http://schemas.microsoft.com/office/drawing/2014/main" id="{6BB11BC9-2043-D809-CD47-6F7466663A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6CE3DE-6F1B-D09F-E62B-B12D03748743}"/>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2186180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951F4-AF12-8F0C-8F00-88BB353DBF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D4633C-F083-895B-3A4D-B18B9D6038A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6E2ACF-B281-8BF8-F2B5-EEA0E82432C0}"/>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5" name="Footer Placeholder 4">
            <a:extLst>
              <a:ext uri="{FF2B5EF4-FFF2-40B4-BE49-F238E27FC236}">
                <a16:creationId xmlns:a16="http://schemas.microsoft.com/office/drawing/2014/main" id="{D47F8503-B0CC-3571-DA1A-4C3D00C7B5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F1038F-16F5-E8F7-0BB6-5D464C92569A}"/>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1475045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20347-5BFC-D978-4AFD-FE8E18CE9E7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99ED656-6E27-67A4-B173-8AA4D4302F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46290DC-9D40-D019-5298-A95683A7C0BF}"/>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5" name="Footer Placeholder 4">
            <a:extLst>
              <a:ext uri="{FF2B5EF4-FFF2-40B4-BE49-F238E27FC236}">
                <a16:creationId xmlns:a16="http://schemas.microsoft.com/office/drawing/2014/main" id="{36E17B6F-8AE1-449E-3530-A449110BA1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ABA02A-56B7-8667-FB1F-4FBFCA219D73}"/>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1453729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1F6CE-8A12-0583-78A8-E078AA0887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080876-53B3-CFE2-0439-2A9A2CA5DD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91B8E0B-B2B2-B711-8765-2B05B2D5122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76FB51B-BDB3-0C54-FD0D-0B1AF068D0DA}"/>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6" name="Footer Placeholder 5">
            <a:extLst>
              <a:ext uri="{FF2B5EF4-FFF2-40B4-BE49-F238E27FC236}">
                <a16:creationId xmlns:a16="http://schemas.microsoft.com/office/drawing/2014/main" id="{5097C5E0-8E5A-4579-E4E3-2E721ACAAC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5D8A42-0285-53A6-9D34-5E0563B6EBEB}"/>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1121574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74095-D271-FAC4-EA5E-273314B368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88E4829-D46A-3975-6C35-B1A49E46F1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3E05D2D-14BA-4143-04B9-E74A2AD7AAA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FBF3FF6-7F1D-4D1E-2373-FF5F3751E3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BDC23D6-0061-BC7A-6D0B-8C04ACB67DF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B6593E-AE9C-5170-ECA9-0A0CD1FEEF33}"/>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8" name="Footer Placeholder 7">
            <a:extLst>
              <a:ext uri="{FF2B5EF4-FFF2-40B4-BE49-F238E27FC236}">
                <a16:creationId xmlns:a16="http://schemas.microsoft.com/office/drawing/2014/main" id="{F831FB8F-302D-E0E3-32EA-26734F181F3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2784CEF-AAC9-0E83-8FD5-DBEEC733E58A}"/>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3837031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3E551-DFD0-3D3D-5310-154FFA104F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4088C5C-33B0-8C8E-D3BF-05620797685B}"/>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4" name="Footer Placeholder 3">
            <a:extLst>
              <a:ext uri="{FF2B5EF4-FFF2-40B4-BE49-F238E27FC236}">
                <a16:creationId xmlns:a16="http://schemas.microsoft.com/office/drawing/2014/main" id="{B43B396C-9966-FBA1-5F7C-1908E2B838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FDAC98-E9E9-5593-343B-B446B95E744B}"/>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196578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8E6A59-B17B-E210-9CB6-59703847753E}"/>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3" name="Footer Placeholder 2">
            <a:extLst>
              <a:ext uri="{FF2B5EF4-FFF2-40B4-BE49-F238E27FC236}">
                <a16:creationId xmlns:a16="http://schemas.microsoft.com/office/drawing/2014/main" id="{003D326C-2590-BCB1-FB88-B6534FED2B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53B355A-E27E-ABA1-8440-135685023D63}"/>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3135088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7F526-EEEC-D1C6-1B42-DBA331A6F6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D5C1239-BF88-FB83-BD31-DD16AF765A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EB8565D-A03C-AEFF-C2EC-8D7561ED42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969C13A-1854-71DD-7342-330ECCF8B05F}"/>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6" name="Footer Placeholder 5">
            <a:extLst>
              <a:ext uri="{FF2B5EF4-FFF2-40B4-BE49-F238E27FC236}">
                <a16:creationId xmlns:a16="http://schemas.microsoft.com/office/drawing/2014/main" id="{6C4C43AD-D572-235E-9670-E30306BD6C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B87D51-0E44-BBAE-6072-D0D7F37B0E74}"/>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4226672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DDDF7-BA88-C8CB-B4B7-A21A6C735E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8BCDCD1-AF90-1250-368D-8643608BA8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B1F3353-A928-BB99-4614-FAE9CB1C09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3AE7069-889F-F00B-8F56-8AB67EA6DA76}"/>
              </a:ext>
            </a:extLst>
          </p:cNvPr>
          <p:cNvSpPr>
            <a:spLocks noGrp="1"/>
          </p:cNvSpPr>
          <p:nvPr>
            <p:ph type="dt" sz="half" idx="10"/>
          </p:nvPr>
        </p:nvSpPr>
        <p:spPr/>
        <p:txBody>
          <a:bodyPr/>
          <a:lstStyle/>
          <a:p>
            <a:fld id="{0B851FAE-0BB7-4D74-8F23-DB3BD936888F}" type="datetimeFigureOut">
              <a:rPr lang="en-US" smtClean="0"/>
              <a:t>10/27/2022</a:t>
            </a:fld>
            <a:endParaRPr lang="en-US"/>
          </a:p>
        </p:txBody>
      </p:sp>
      <p:sp>
        <p:nvSpPr>
          <p:cNvPr id="6" name="Footer Placeholder 5">
            <a:extLst>
              <a:ext uri="{FF2B5EF4-FFF2-40B4-BE49-F238E27FC236}">
                <a16:creationId xmlns:a16="http://schemas.microsoft.com/office/drawing/2014/main" id="{C8C87E11-C5DF-6654-23B5-BBF11924EA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6E6567-B3D4-B697-B664-E37D518B3B29}"/>
              </a:ext>
            </a:extLst>
          </p:cNvPr>
          <p:cNvSpPr>
            <a:spLocks noGrp="1"/>
          </p:cNvSpPr>
          <p:nvPr>
            <p:ph type="sldNum" sz="quarter" idx="12"/>
          </p:nvPr>
        </p:nvSpPr>
        <p:spPr/>
        <p:txBody>
          <a:bodyPr/>
          <a:lstStyle/>
          <a:p>
            <a:fld id="{9D136AA5-B6BB-441F-BFC0-ECE9B28CC83E}" type="slidenum">
              <a:rPr lang="en-US" smtClean="0"/>
              <a:t>‹#›</a:t>
            </a:fld>
            <a:endParaRPr lang="en-US"/>
          </a:p>
        </p:txBody>
      </p:sp>
    </p:spTree>
    <p:extLst>
      <p:ext uri="{BB962C8B-B14F-4D97-AF65-F5344CB8AC3E}">
        <p14:creationId xmlns:p14="http://schemas.microsoft.com/office/powerpoint/2010/main" val="6714310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DF7DA6-23DB-1BDB-2E69-5ECDC203A4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BA11E35-5F5F-2FAC-B344-8D95B0B003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5873AC-8612-7BCD-C2F1-54313CD5A8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851FAE-0BB7-4D74-8F23-DB3BD936888F}" type="datetimeFigureOut">
              <a:rPr lang="en-US" smtClean="0"/>
              <a:t>10/27/2022</a:t>
            </a:fld>
            <a:endParaRPr lang="en-US"/>
          </a:p>
        </p:txBody>
      </p:sp>
      <p:sp>
        <p:nvSpPr>
          <p:cNvPr id="5" name="Footer Placeholder 4">
            <a:extLst>
              <a:ext uri="{FF2B5EF4-FFF2-40B4-BE49-F238E27FC236}">
                <a16:creationId xmlns:a16="http://schemas.microsoft.com/office/drawing/2014/main" id="{8F9852D0-26E7-A01D-906D-B91C28C27E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BB1F906-D486-AD00-A01C-76E08B0E2D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136AA5-B6BB-441F-BFC0-ECE9B28CC83E}" type="slidenum">
              <a:rPr lang="en-US" smtClean="0"/>
              <a:t>‹#›</a:t>
            </a:fld>
            <a:endParaRPr lang="en-US"/>
          </a:p>
        </p:txBody>
      </p:sp>
    </p:spTree>
    <p:extLst>
      <p:ext uri="{BB962C8B-B14F-4D97-AF65-F5344CB8AC3E}">
        <p14:creationId xmlns:p14="http://schemas.microsoft.com/office/powerpoint/2010/main" val="3165095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27513AB-B507-C8B1-EFF0-0E2DDCABB1C6}"/>
              </a:ext>
            </a:extLst>
          </p:cNvPr>
          <p:cNvPicPr>
            <a:picLocks noChangeAspect="1"/>
          </p:cNvPicPr>
          <p:nvPr/>
        </p:nvPicPr>
        <p:blipFill>
          <a:blip r:embed="rId2"/>
          <a:stretch>
            <a:fillRect/>
          </a:stretch>
        </p:blipFill>
        <p:spPr>
          <a:xfrm>
            <a:off x="4181208" y="37626"/>
            <a:ext cx="3829584" cy="6782747"/>
          </a:xfrm>
          <a:prstGeom prst="rect">
            <a:avLst/>
          </a:prstGeom>
        </p:spPr>
      </p:pic>
      <p:pic>
        <p:nvPicPr>
          <p:cNvPr id="5" name="Picture 4">
            <a:extLst>
              <a:ext uri="{FF2B5EF4-FFF2-40B4-BE49-F238E27FC236}">
                <a16:creationId xmlns:a16="http://schemas.microsoft.com/office/drawing/2014/main" id="{60E77623-84D2-8C48-C0B9-C2240E7B5487}"/>
              </a:ext>
            </a:extLst>
          </p:cNvPr>
          <p:cNvPicPr>
            <a:picLocks noChangeAspect="1"/>
          </p:cNvPicPr>
          <p:nvPr/>
        </p:nvPicPr>
        <p:blipFill>
          <a:blip r:embed="rId3"/>
          <a:stretch>
            <a:fillRect/>
          </a:stretch>
        </p:blipFill>
        <p:spPr>
          <a:xfrm>
            <a:off x="719890" y="247633"/>
            <a:ext cx="3000794" cy="6496957"/>
          </a:xfrm>
          <a:prstGeom prst="rect">
            <a:avLst/>
          </a:prstGeom>
        </p:spPr>
      </p:pic>
      <p:sp>
        <p:nvSpPr>
          <p:cNvPr id="6" name="TextBox 5">
            <a:extLst>
              <a:ext uri="{FF2B5EF4-FFF2-40B4-BE49-F238E27FC236}">
                <a16:creationId xmlns:a16="http://schemas.microsoft.com/office/drawing/2014/main" id="{D80D7140-E23B-0C73-686D-D05C8CA333CB}"/>
              </a:ext>
            </a:extLst>
          </p:cNvPr>
          <p:cNvSpPr txBox="1"/>
          <p:nvPr/>
        </p:nvSpPr>
        <p:spPr>
          <a:xfrm>
            <a:off x="8321879" y="310393"/>
            <a:ext cx="3338818" cy="4801314"/>
          </a:xfrm>
          <a:prstGeom prst="rect">
            <a:avLst/>
          </a:prstGeom>
          <a:noFill/>
        </p:spPr>
        <p:txBody>
          <a:bodyPr wrap="square" rtlCol="0">
            <a:spAutoFit/>
          </a:bodyPr>
          <a:lstStyle/>
          <a:p>
            <a:r>
              <a:rPr lang="en-GB" dirty="0"/>
              <a:t>The task:</a:t>
            </a:r>
          </a:p>
          <a:p>
            <a:endParaRPr lang="en-GB" dirty="0"/>
          </a:p>
          <a:p>
            <a:pPr marL="285750" indent="-285750">
              <a:buFont typeface="Arial" panose="020B0604020202020204" pitchFamily="34" charset="0"/>
              <a:buChar char="•"/>
            </a:pPr>
            <a:r>
              <a:rPr lang="en-GB" dirty="0"/>
              <a:t>Model a bulkhead consisting of deep primary girders, shallow stiffeners, and plates.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Beams are offset to simulate the eccentricity of stiffeners and plate.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US" dirty="0"/>
              <a:t>Offset also allows for all nodes to be on the same plane (the plates plane).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Code check the beams – buckling being the main concern.</a:t>
            </a:r>
            <a:endParaRPr lang="en-GB" dirty="0"/>
          </a:p>
        </p:txBody>
      </p:sp>
    </p:spTree>
    <p:extLst>
      <p:ext uri="{BB962C8B-B14F-4D97-AF65-F5344CB8AC3E}">
        <p14:creationId xmlns:p14="http://schemas.microsoft.com/office/powerpoint/2010/main" val="949535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03535C6-B70E-1BB3-7CD6-715977F0CCA4}"/>
              </a:ext>
            </a:extLst>
          </p:cNvPr>
          <p:cNvPicPr>
            <a:picLocks noChangeAspect="1"/>
          </p:cNvPicPr>
          <p:nvPr/>
        </p:nvPicPr>
        <p:blipFill>
          <a:blip r:embed="rId2"/>
          <a:stretch>
            <a:fillRect/>
          </a:stretch>
        </p:blipFill>
        <p:spPr>
          <a:xfrm>
            <a:off x="399192" y="154986"/>
            <a:ext cx="3524742" cy="4887007"/>
          </a:xfrm>
          <a:prstGeom prst="rect">
            <a:avLst/>
          </a:prstGeom>
        </p:spPr>
      </p:pic>
      <p:sp>
        <p:nvSpPr>
          <p:cNvPr id="6" name="TextBox 5">
            <a:extLst>
              <a:ext uri="{FF2B5EF4-FFF2-40B4-BE49-F238E27FC236}">
                <a16:creationId xmlns:a16="http://schemas.microsoft.com/office/drawing/2014/main" id="{F1A57410-D531-72D4-5288-1E912D2659CC}"/>
              </a:ext>
            </a:extLst>
          </p:cNvPr>
          <p:cNvSpPr txBox="1"/>
          <p:nvPr/>
        </p:nvSpPr>
        <p:spPr>
          <a:xfrm>
            <a:off x="4530055" y="154986"/>
            <a:ext cx="3738013" cy="3693319"/>
          </a:xfrm>
          <a:prstGeom prst="rect">
            <a:avLst/>
          </a:prstGeom>
          <a:noFill/>
        </p:spPr>
        <p:txBody>
          <a:bodyPr wrap="square" rtlCol="0">
            <a:spAutoFit/>
          </a:bodyPr>
          <a:lstStyle/>
          <a:p>
            <a:r>
              <a:rPr lang="en-GB" dirty="0"/>
              <a:t>Model info:</a:t>
            </a:r>
          </a:p>
          <a:p>
            <a:endParaRPr lang="en-GB" dirty="0"/>
          </a:p>
          <a:p>
            <a:pPr marL="285750" indent="-285750">
              <a:buFont typeface="Arial" panose="020B0604020202020204" pitchFamily="34" charset="0"/>
              <a:buChar char="•"/>
            </a:pPr>
            <a:r>
              <a:rPr lang="en-GB" dirty="0"/>
              <a:t>Primary girders UB914x305x253.</a:t>
            </a:r>
          </a:p>
          <a:p>
            <a:pPr marL="285750" indent="-285750">
              <a:buFont typeface="Arial" panose="020B0604020202020204" pitchFamily="34" charset="0"/>
              <a:buChar char="•"/>
            </a:pPr>
            <a:r>
              <a:rPr lang="en-GB" dirty="0"/>
              <a:t>Stiffeners UB254x146x31.</a:t>
            </a:r>
          </a:p>
          <a:p>
            <a:pPr marL="285750" indent="-285750">
              <a:buFont typeface="Arial" panose="020B0604020202020204" pitchFamily="34" charset="0"/>
              <a:buChar char="•"/>
            </a:pPr>
            <a:r>
              <a:rPr lang="en-GB" dirty="0"/>
              <a:t>Plate 10mm thick.</a:t>
            </a:r>
          </a:p>
          <a:p>
            <a:pPr marL="285750" indent="-285750">
              <a:buFont typeface="Arial" panose="020B0604020202020204" pitchFamily="34" charset="0"/>
              <a:buChar char="•"/>
            </a:pPr>
            <a:r>
              <a:rPr lang="en-GB" dirty="0"/>
              <a:t>Z-direction offsets applied to bring all items flush at the plate nodes.</a:t>
            </a:r>
          </a:p>
          <a:p>
            <a:pPr marL="285750" indent="-285750">
              <a:buFont typeface="Arial" panose="020B0604020202020204" pitchFamily="34" charset="0"/>
              <a:buChar char="•"/>
            </a:pPr>
            <a:r>
              <a:rPr lang="en-GB" dirty="0"/>
              <a:t>1000kN vertical nodal load applied at the top of each of the three girders.</a:t>
            </a:r>
          </a:p>
          <a:p>
            <a:pPr marL="285750" indent="-285750">
              <a:buFont typeface="Arial" panose="020B0604020202020204" pitchFamily="34" charset="0"/>
              <a:buChar char="•"/>
            </a:pPr>
            <a:r>
              <a:rPr lang="en-GB" dirty="0"/>
              <a:t>AISC ASD code check applied.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US" dirty="0"/>
          </a:p>
        </p:txBody>
      </p:sp>
      <p:pic>
        <p:nvPicPr>
          <p:cNvPr id="8" name="Picture 7">
            <a:extLst>
              <a:ext uri="{FF2B5EF4-FFF2-40B4-BE49-F238E27FC236}">
                <a16:creationId xmlns:a16="http://schemas.microsoft.com/office/drawing/2014/main" id="{09F9B8CE-64B6-48D1-7249-DEDA6F88874F}"/>
              </a:ext>
            </a:extLst>
          </p:cNvPr>
          <p:cNvPicPr>
            <a:picLocks noChangeAspect="1"/>
          </p:cNvPicPr>
          <p:nvPr/>
        </p:nvPicPr>
        <p:blipFill rotWithShape="1">
          <a:blip r:embed="rId3"/>
          <a:srcRect t="10032"/>
          <a:stretch/>
        </p:blipFill>
        <p:spPr>
          <a:xfrm>
            <a:off x="9112078" y="154986"/>
            <a:ext cx="2876951" cy="4062474"/>
          </a:xfrm>
          <a:prstGeom prst="rect">
            <a:avLst/>
          </a:prstGeom>
        </p:spPr>
      </p:pic>
      <p:pic>
        <p:nvPicPr>
          <p:cNvPr id="10" name="Picture 9">
            <a:extLst>
              <a:ext uri="{FF2B5EF4-FFF2-40B4-BE49-F238E27FC236}">
                <a16:creationId xmlns:a16="http://schemas.microsoft.com/office/drawing/2014/main" id="{239E1D81-2AC5-640A-EE2D-38F5BA2FEE61}"/>
              </a:ext>
            </a:extLst>
          </p:cNvPr>
          <p:cNvPicPr>
            <a:picLocks noChangeAspect="1"/>
          </p:cNvPicPr>
          <p:nvPr/>
        </p:nvPicPr>
        <p:blipFill>
          <a:blip r:embed="rId4"/>
          <a:stretch>
            <a:fillRect/>
          </a:stretch>
        </p:blipFill>
        <p:spPr>
          <a:xfrm>
            <a:off x="4530055" y="3720728"/>
            <a:ext cx="3376496" cy="2982286"/>
          </a:xfrm>
          <a:prstGeom prst="rect">
            <a:avLst/>
          </a:prstGeom>
        </p:spPr>
      </p:pic>
    </p:spTree>
    <p:extLst>
      <p:ext uri="{BB962C8B-B14F-4D97-AF65-F5344CB8AC3E}">
        <p14:creationId xmlns:p14="http://schemas.microsoft.com/office/powerpoint/2010/main" val="1177325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96178EC-D588-0C22-2F02-21139118AD06}"/>
              </a:ext>
            </a:extLst>
          </p:cNvPr>
          <p:cNvPicPr>
            <a:picLocks noChangeAspect="1"/>
          </p:cNvPicPr>
          <p:nvPr/>
        </p:nvPicPr>
        <p:blipFill>
          <a:blip r:embed="rId2"/>
          <a:stretch>
            <a:fillRect/>
          </a:stretch>
        </p:blipFill>
        <p:spPr>
          <a:xfrm>
            <a:off x="9336947" y="2869005"/>
            <a:ext cx="2511463" cy="3903686"/>
          </a:xfrm>
          <a:prstGeom prst="rect">
            <a:avLst/>
          </a:prstGeom>
        </p:spPr>
      </p:pic>
      <p:pic>
        <p:nvPicPr>
          <p:cNvPr id="3" name="Picture 2">
            <a:extLst>
              <a:ext uri="{FF2B5EF4-FFF2-40B4-BE49-F238E27FC236}">
                <a16:creationId xmlns:a16="http://schemas.microsoft.com/office/drawing/2014/main" id="{1A60AEE5-A33B-E269-FAF1-5F7B25815A77}"/>
              </a:ext>
            </a:extLst>
          </p:cNvPr>
          <p:cNvPicPr>
            <a:picLocks noChangeAspect="1"/>
          </p:cNvPicPr>
          <p:nvPr/>
        </p:nvPicPr>
        <p:blipFill>
          <a:blip r:embed="rId3"/>
          <a:stretch>
            <a:fillRect/>
          </a:stretch>
        </p:blipFill>
        <p:spPr>
          <a:xfrm>
            <a:off x="0" y="156706"/>
            <a:ext cx="5582429" cy="6544588"/>
          </a:xfrm>
          <a:prstGeom prst="rect">
            <a:avLst/>
          </a:prstGeom>
        </p:spPr>
      </p:pic>
      <p:sp>
        <p:nvSpPr>
          <p:cNvPr id="4" name="TextBox 3">
            <a:extLst>
              <a:ext uri="{FF2B5EF4-FFF2-40B4-BE49-F238E27FC236}">
                <a16:creationId xmlns:a16="http://schemas.microsoft.com/office/drawing/2014/main" id="{3425702D-1240-04A1-60C0-F5BBF28D9FB4}"/>
              </a:ext>
            </a:extLst>
          </p:cNvPr>
          <p:cNvSpPr txBox="1"/>
          <p:nvPr/>
        </p:nvSpPr>
        <p:spPr>
          <a:xfrm>
            <a:off x="5523706" y="289679"/>
            <a:ext cx="4123633" cy="5078313"/>
          </a:xfrm>
          <a:prstGeom prst="rect">
            <a:avLst/>
          </a:prstGeom>
          <a:noFill/>
        </p:spPr>
        <p:txBody>
          <a:bodyPr wrap="square" rtlCol="0">
            <a:spAutoFit/>
          </a:bodyPr>
          <a:lstStyle/>
          <a:p>
            <a:r>
              <a:rPr lang="en-GB" dirty="0"/>
              <a:t>Results:</a:t>
            </a:r>
          </a:p>
          <a:p>
            <a:endParaRPr lang="en-GB" dirty="0"/>
          </a:p>
          <a:p>
            <a:pPr marL="285750" indent="-285750">
              <a:buFont typeface="Arial" panose="020B0604020202020204" pitchFamily="34" charset="0"/>
              <a:buChar char="•"/>
            </a:pPr>
            <a:r>
              <a:rPr lang="en-GB" dirty="0"/>
              <a:t>It seems like the axial force in the beam is far too low, only containing 320kN (32%) of the 1000kN input load.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Can it really be that STAAD is sending the other 68% of the load through the plates only? It does not seem right.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Code check results also seem suspiciously low at the centre segments.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Therefore, I created some copies of the model to test different settings, see next slides.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852631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6A3538-9B02-7286-5390-DC826E452146}"/>
              </a:ext>
            </a:extLst>
          </p:cNvPr>
          <p:cNvPicPr>
            <a:picLocks noChangeAspect="1"/>
          </p:cNvPicPr>
          <p:nvPr/>
        </p:nvPicPr>
        <p:blipFill>
          <a:blip r:embed="rId2"/>
          <a:stretch>
            <a:fillRect/>
          </a:stretch>
        </p:blipFill>
        <p:spPr>
          <a:xfrm>
            <a:off x="2593058" y="0"/>
            <a:ext cx="7005882" cy="6858000"/>
          </a:xfrm>
          <a:prstGeom prst="rect">
            <a:avLst/>
          </a:prstGeom>
        </p:spPr>
      </p:pic>
      <p:sp>
        <p:nvSpPr>
          <p:cNvPr id="4" name="TextBox 3">
            <a:extLst>
              <a:ext uri="{FF2B5EF4-FFF2-40B4-BE49-F238E27FC236}">
                <a16:creationId xmlns:a16="http://schemas.microsoft.com/office/drawing/2014/main" id="{C4CF2732-32C2-4A8C-A5EA-C4261EB6362B}"/>
              </a:ext>
            </a:extLst>
          </p:cNvPr>
          <p:cNvSpPr txBox="1"/>
          <p:nvPr/>
        </p:nvSpPr>
        <p:spPr>
          <a:xfrm>
            <a:off x="9598941" y="3640822"/>
            <a:ext cx="2145646" cy="646331"/>
          </a:xfrm>
          <a:prstGeom prst="rect">
            <a:avLst/>
          </a:prstGeom>
          <a:noFill/>
        </p:spPr>
        <p:txBody>
          <a:bodyPr wrap="square" rtlCol="0">
            <a:spAutoFit/>
          </a:bodyPr>
          <a:lstStyle/>
          <a:p>
            <a:r>
              <a:rPr lang="en-GB" dirty="0"/>
              <a:t>Model 1:</a:t>
            </a:r>
          </a:p>
          <a:p>
            <a:r>
              <a:rPr lang="en-GB" dirty="0"/>
              <a:t>Original version</a:t>
            </a:r>
            <a:endParaRPr lang="en-US" dirty="0"/>
          </a:p>
        </p:txBody>
      </p:sp>
      <p:sp>
        <p:nvSpPr>
          <p:cNvPr id="6" name="TextBox 5">
            <a:extLst>
              <a:ext uri="{FF2B5EF4-FFF2-40B4-BE49-F238E27FC236}">
                <a16:creationId xmlns:a16="http://schemas.microsoft.com/office/drawing/2014/main" id="{11EB53E9-A2EA-6E2C-CE79-113FC958BCAA}"/>
              </a:ext>
            </a:extLst>
          </p:cNvPr>
          <p:cNvSpPr txBox="1"/>
          <p:nvPr/>
        </p:nvSpPr>
        <p:spPr>
          <a:xfrm>
            <a:off x="7796706" y="2148980"/>
            <a:ext cx="2145646" cy="923330"/>
          </a:xfrm>
          <a:prstGeom prst="rect">
            <a:avLst/>
          </a:prstGeom>
          <a:noFill/>
        </p:spPr>
        <p:txBody>
          <a:bodyPr wrap="square" rtlCol="0">
            <a:spAutoFit/>
          </a:bodyPr>
          <a:lstStyle/>
          <a:p>
            <a:r>
              <a:rPr lang="en-GB" dirty="0"/>
              <a:t>Model 2:</a:t>
            </a:r>
          </a:p>
          <a:p>
            <a:r>
              <a:rPr lang="en-GB" dirty="0"/>
              <a:t>Beams with offset</a:t>
            </a:r>
          </a:p>
          <a:p>
            <a:r>
              <a:rPr lang="en-GB" dirty="0"/>
              <a:t>No plates</a:t>
            </a:r>
            <a:endParaRPr lang="en-US" dirty="0"/>
          </a:p>
        </p:txBody>
      </p:sp>
      <p:sp>
        <p:nvSpPr>
          <p:cNvPr id="7" name="TextBox 6">
            <a:extLst>
              <a:ext uri="{FF2B5EF4-FFF2-40B4-BE49-F238E27FC236}">
                <a16:creationId xmlns:a16="http://schemas.microsoft.com/office/drawing/2014/main" id="{9CAAB90B-F0AE-5EE0-00C0-762A09B8B902}"/>
              </a:ext>
            </a:extLst>
          </p:cNvPr>
          <p:cNvSpPr txBox="1"/>
          <p:nvPr/>
        </p:nvSpPr>
        <p:spPr>
          <a:xfrm>
            <a:off x="2429150" y="4064907"/>
            <a:ext cx="2310630" cy="1200329"/>
          </a:xfrm>
          <a:prstGeom prst="rect">
            <a:avLst/>
          </a:prstGeom>
          <a:noFill/>
        </p:spPr>
        <p:txBody>
          <a:bodyPr wrap="square" rtlCol="0">
            <a:spAutoFit/>
          </a:bodyPr>
          <a:lstStyle/>
          <a:p>
            <a:r>
              <a:rPr lang="en-GB" dirty="0"/>
              <a:t>Model 3:</a:t>
            </a:r>
          </a:p>
          <a:p>
            <a:r>
              <a:rPr lang="en-GB" dirty="0"/>
              <a:t>No offsets – all items modelled at centroids</a:t>
            </a:r>
            <a:endParaRPr lang="en-US" dirty="0"/>
          </a:p>
          <a:p>
            <a:r>
              <a:rPr lang="en-US" dirty="0"/>
              <a:t>Plates included</a:t>
            </a:r>
            <a:endParaRPr lang="en-GB" dirty="0"/>
          </a:p>
        </p:txBody>
      </p:sp>
      <p:sp>
        <p:nvSpPr>
          <p:cNvPr id="8" name="TextBox 7">
            <a:extLst>
              <a:ext uri="{FF2B5EF4-FFF2-40B4-BE49-F238E27FC236}">
                <a16:creationId xmlns:a16="http://schemas.microsoft.com/office/drawing/2014/main" id="{A6AD5D00-2E4D-1C57-3B98-C2AD21CE8ECC}"/>
              </a:ext>
            </a:extLst>
          </p:cNvPr>
          <p:cNvSpPr txBox="1"/>
          <p:nvPr/>
        </p:nvSpPr>
        <p:spPr>
          <a:xfrm>
            <a:off x="388689" y="2472145"/>
            <a:ext cx="2310630" cy="1200329"/>
          </a:xfrm>
          <a:prstGeom prst="rect">
            <a:avLst/>
          </a:prstGeom>
          <a:noFill/>
        </p:spPr>
        <p:txBody>
          <a:bodyPr wrap="square" rtlCol="0">
            <a:spAutoFit/>
          </a:bodyPr>
          <a:lstStyle/>
          <a:p>
            <a:r>
              <a:rPr lang="en-GB" dirty="0"/>
              <a:t>Model 4:</a:t>
            </a:r>
          </a:p>
          <a:p>
            <a:r>
              <a:rPr lang="en-GB" dirty="0"/>
              <a:t>No offsets – all beams modelled at centroids</a:t>
            </a:r>
            <a:endParaRPr lang="en-US" dirty="0"/>
          </a:p>
          <a:p>
            <a:r>
              <a:rPr lang="en-US" dirty="0"/>
              <a:t>No Plates</a:t>
            </a:r>
            <a:endParaRPr lang="en-GB" dirty="0"/>
          </a:p>
        </p:txBody>
      </p:sp>
      <p:sp>
        <p:nvSpPr>
          <p:cNvPr id="10" name="TextBox 9">
            <a:extLst>
              <a:ext uri="{FF2B5EF4-FFF2-40B4-BE49-F238E27FC236}">
                <a16:creationId xmlns:a16="http://schemas.microsoft.com/office/drawing/2014/main" id="{1DC9F22E-D56D-A13D-E44A-17A3C8145C58}"/>
              </a:ext>
            </a:extLst>
          </p:cNvPr>
          <p:cNvSpPr txBox="1"/>
          <p:nvPr/>
        </p:nvSpPr>
        <p:spPr>
          <a:xfrm>
            <a:off x="842233" y="5821453"/>
            <a:ext cx="6145796" cy="369332"/>
          </a:xfrm>
          <a:prstGeom prst="rect">
            <a:avLst/>
          </a:prstGeom>
          <a:noFill/>
        </p:spPr>
        <p:txBody>
          <a:bodyPr wrap="square" rtlCol="0">
            <a:spAutoFit/>
          </a:bodyPr>
          <a:lstStyle/>
          <a:p>
            <a:r>
              <a:rPr lang="en-GB" dirty="0"/>
              <a:t>All other details are </a:t>
            </a:r>
            <a:r>
              <a:rPr lang="en-GB"/>
              <a:t>the same.</a:t>
            </a:r>
            <a:endParaRPr lang="en-US" dirty="0"/>
          </a:p>
        </p:txBody>
      </p:sp>
    </p:spTree>
    <p:extLst>
      <p:ext uri="{BB962C8B-B14F-4D97-AF65-F5344CB8AC3E}">
        <p14:creationId xmlns:p14="http://schemas.microsoft.com/office/powerpoint/2010/main" val="2126238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2EB9E3-5B60-E3D5-53D8-A55D03ECE51A}"/>
              </a:ext>
            </a:extLst>
          </p:cNvPr>
          <p:cNvPicPr>
            <a:picLocks noChangeAspect="1"/>
          </p:cNvPicPr>
          <p:nvPr/>
        </p:nvPicPr>
        <p:blipFill>
          <a:blip r:embed="rId2"/>
          <a:stretch>
            <a:fillRect/>
          </a:stretch>
        </p:blipFill>
        <p:spPr>
          <a:xfrm>
            <a:off x="741377" y="0"/>
            <a:ext cx="10709245" cy="6858000"/>
          </a:xfrm>
          <a:prstGeom prst="rect">
            <a:avLst/>
          </a:prstGeom>
        </p:spPr>
      </p:pic>
      <p:sp>
        <p:nvSpPr>
          <p:cNvPr id="4" name="TextBox 3">
            <a:extLst>
              <a:ext uri="{FF2B5EF4-FFF2-40B4-BE49-F238E27FC236}">
                <a16:creationId xmlns:a16="http://schemas.microsoft.com/office/drawing/2014/main" id="{82241BC8-CF88-B451-8A8E-84CBC5DD85C4}"/>
              </a:ext>
            </a:extLst>
          </p:cNvPr>
          <p:cNvSpPr txBox="1"/>
          <p:nvPr/>
        </p:nvSpPr>
        <p:spPr>
          <a:xfrm>
            <a:off x="10024493" y="1484851"/>
            <a:ext cx="1803633" cy="646331"/>
          </a:xfrm>
          <a:prstGeom prst="rect">
            <a:avLst/>
          </a:prstGeom>
          <a:noFill/>
        </p:spPr>
        <p:txBody>
          <a:bodyPr wrap="square" rtlCol="0">
            <a:spAutoFit/>
          </a:bodyPr>
          <a:lstStyle/>
          <a:p>
            <a:r>
              <a:rPr lang="en-GB" dirty="0"/>
              <a:t>Model 1:</a:t>
            </a:r>
          </a:p>
          <a:p>
            <a:r>
              <a:rPr lang="en-GB" dirty="0"/>
              <a:t>Axial load 320kN</a:t>
            </a:r>
            <a:endParaRPr lang="en-US" dirty="0"/>
          </a:p>
        </p:txBody>
      </p:sp>
      <p:sp>
        <p:nvSpPr>
          <p:cNvPr id="5" name="TextBox 4">
            <a:extLst>
              <a:ext uri="{FF2B5EF4-FFF2-40B4-BE49-F238E27FC236}">
                <a16:creationId xmlns:a16="http://schemas.microsoft.com/office/drawing/2014/main" id="{CBE2B72D-CAE5-6BAF-53C5-C101FA053265}"/>
              </a:ext>
            </a:extLst>
          </p:cNvPr>
          <p:cNvSpPr txBox="1"/>
          <p:nvPr/>
        </p:nvSpPr>
        <p:spPr>
          <a:xfrm>
            <a:off x="7274303" y="697684"/>
            <a:ext cx="1945198" cy="646331"/>
          </a:xfrm>
          <a:prstGeom prst="rect">
            <a:avLst/>
          </a:prstGeom>
          <a:noFill/>
        </p:spPr>
        <p:txBody>
          <a:bodyPr wrap="square" rtlCol="0">
            <a:spAutoFit/>
          </a:bodyPr>
          <a:lstStyle/>
          <a:p>
            <a:r>
              <a:rPr lang="en-GB" dirty="0"/>
              <a:t>Model 2:</a:t>
            </a:r>
          </a:p>
          <a:p>
            <a:r>
              <a:rPr lang="en-GB" dirty="0"/>
              <a:t>Axial load 1000kN</a:t>
            </a:r>
            <a:endParaRPr lang="en-US" dirty="0"/>
          </a:p>
        </p:txBody>
      </p:sp>
      <p:sp>
        <p:nvSpPr>
          <p:cNvPr id="6" name="TextBox 5">
            <a:extLst>
              <a:ext uri="{FF2B5EF4-FFF2-40B4-BE49-F238E27FC236}">
                <a16:creationId xmlns:a16="http://schemas.microsoft.com/office/drawing/2014/main" id="{317D86A8-BA3D-B593-28D0-78EF98F909CF}"/>
              </a:ext>
            </a:extLst>
          </p:cNvPr>
          <p:cNvSpPr txBox="1"/>
          <p:nvPr/>
        </p:nvSpPr>
        <p:spPr>
          <a:xfrm>
            <a:off x="572898" y="4650297"/>
            <a:ext cx="1945198" cy="646331"/>
          </a:xfrm>
          <a:prstGeom prst="rect">
            <a:avLst/>
          </a:prstGeom>
          <a:noFill/>
        </p:spPr>
        <p:txBody>
          <a:bodyPr wrap="square" rtlCol="0">
            <a:spAutoFit/>
          </a:bodyPr>
          <a:lstStyle/>
          <a:p>
            <a:r>
              <a:rPr lang="en-GB" dirty="0"/>
              <a:t>Model 4:</a:t>
            </a:r>
          </a:p>
          <a:p>
            <a:r>
              <a:rPr lang="en-GB" dirty="0"/>
              <a:t>Axial load 1000kN</a:t>
            </a:r>
            <a:endParaRPr lang="en-US" dirty="0"/>
          </a:p>
        </p:txBody>
      </p:sp>
      <p:sp>
        <p:nvSpPr>
          <p:cNvPr id="7" name="TextBox 6">
            <a:extLst>
              <a:ext uri="{FF2B5EF4-FFF2-40B4-BE49-F238E27FC236}">
                <a16:creationId xmlns:a16="http://schemas.microsoft.com/office/drawing/2014/main" id="{A0EDAA99-B4E1-2656-5AC8-EB70DBD4E7A8}"/>
              </a:ext>
            </a:extLst>
          </p:cNvPr>
          <p:cNvSpPr txBox="1"/>
          <p:nvPr/>
        </p:nvSpPr>
        <p:spPr>
          <a:xfrm>
            <a:off x="3392997" y="5448649"/>
            <a:ext cx="1945198" cy="646331"/>
          </a:xfrm>
          <a:prstGeom prst="rect">
            <a:avLst/>
          </a:prstGeom>
          <a:noFill/>
        </p:spPr>
        <p:txBody>
          <a:bodyPr wrap="square" rtlCol="0">
            <a:spAutoFit/>
          </a:bodyPr>
          <a:lstStyle/>
          <a:p>
            <a:r>
              <a:rPr lang="en-GB" dirty="0"/>
              <a:t>Model 3:</a:t>
            </a:r>
          </a:p>
          <a:p>
            <a:r>
              <a:rPr lang="en-GB" dirty="0"/>
              <a:t>Axial load 561kN</a:t>
            </a:r>
            <a:endParaRPr lang="en-US" dirty="0"/>
          </a:p>
        </p:txBody>
      </p:sp>
      <p:cxnSp>
        <p:nvCxnSpPr>
          <p:cNvPr id="9" name="Straight Arrow Connector 8">
            <a:extLst>
              <a:ext uri="{FF2B5EF4-FFF2-40B4-BE49-F238E27FC236}">
                <a16:creationId xmlns:a16="http://schemas.microsoft.com/office/drawing/2014/main" id="{6BD56E26-1A1B-5A62-B562-ACAAAB0A4814}"/>
              </a:ext>
            </a:extLst>
          </p:cNvPr>
          <p:cNvCxnSpPr>
            <a:cxnSpLocks/>
          </p:cNvCxnSpPr>
          <p:nvPr/>
        </p:nvCxnSpPr>
        <p:spPr>
          <a:xfrm flipV="1">
            <a:off x="4689446" y="2734811"/>
            <a:ext cx="117446" cy="303700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4F704D3-F364-0E73-AA64-E305906C489B}"/>
              </a:ext>
            </a:extLst>
          </p:cNvPr>
          <p:cNvCxnSpPr>
            <a:cxnSpLocks/>
          </p:cNvCxnSpPr>
          <p:nvPr/>
        </p:nvCxnSpPr>
        <p:spPr>
          <a:xfrm flipH="1">
            <a:off x="10360404" y="2131182"/>
            <a:ext cx="771787" cy="221431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5092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3F3FD8F-C143-A406-50D8-528910C8B214}"/>
              </a:ext>
            </a:extLst>
          </p:cNvPr>
          <p:cNvPicPr>
            <a:picLocks noChangeAspect="1"/>
          </p:cNvPicPr>
          <p:nvPr/>
        </p:nvPicPr>
        <p:blipFill>
          <a:blip r:embed="rId2"/>
          <a:stretch>
            <a:fillRect/>
          </a:stretch>
        </p:blipFill>
        <p:spPr>
          <a:xfrm>
            <a:off x="1294730" y="61442"/>
            <a:ext cx="9602540" cy="6735115"/>
          </a:xfrm>
          <a:prstGeom prst="rect">
            <a:avLst/>
          </a:prstGeom>
        </p:spPr>
      </p:pic>
      <p:sp>
        <p:nvSpPr>
          <p:cNvPr id="4" name="TextBox 3">
            <a:extLst>
              <a:ext uri="{FF2B5EF4-FFF2-40B4-BE49-F238E27FC236}">
                <a16:creationId xmlns:a16="http://schemas.microsoft.com/office/drawing/2014/main" id="{82241BC8-CF88-B451-8A8E-84CBC5DD85C4}"/>
              </a:ext>
            </a:extLst>
          </p:cNvPr>
          <p:cNvSpPr txBox="1"/>
          <p:nvPr/>
        </p:nvSpPr>
        <p:spPr>
          <a:xfrm>
            <a:off x="10024493" y="1484851"/>
            <a:ext cx="1803633" cy="369332"/>
          </a:xfrm>
          <a:prstGeom prst="rect">
            <a:avLst/>
          </a:prstGeom>
          <a:noFill/>
        </p:spPr>
        <p:txBody>
          <a:bodyPr wrap="square" rtlCol="0">
            <a:spAutoFit/>
          </a:bodyPr>
          <a:lstStyle/>
          <a:p>
            <a:r>
              <a:rPr lang="en-GB" dirty="0"/>
              <a:t>Model 1</a:t>
            </a:r>
          </a:p>
        </p:txBody>
      </p:sp>
      <p:sp>
        <p:nvSpPr>
          <p:cNvPr id="5" name="TextBox 4">
            <a:extLst>
              <a:ext uri="{FF2B5EF4-FFF2-40B4-BE49-F238E27FC236}">
                <a16:creationId xmlns:a16="http://schemas.microsoft.com/office/drawing/2014/main" id="{CBE2B72D-CAE5-6BAF-53C5-C101FA053265}"/>
              </a:ext>
            </a:extLst>
          </p:cNvPr>
          <p:cNvSpPr txBox="1"/>
          <p:nvPr/>
        </p:nvSpPr>
        <p:spPr>
          <a:xfrm>
            <a:off x="7274303" y="697684"/>
            <a:ext cx="1945198" cy="369332"/>
          </a:xfrm>
          <a:prstGeom prst="rect">
            <a:avLst/>
          </a:prstGeom>
          <a:noFill/>
        </p:spPr>
        <p:txBody>
          <a:bodyPr wrap="square" rtlCol="0">
            <a:spAutoFit/>
          </a:bodyPr>
          <a:lstStyle/>
          <a:p>
            <a:r>
              <a:rPr lang="en-GB" dirty="0"/>
              <a:t>Model 2</a:t>
            </a:r>
          </a:p>
        </p:txBody>
      </p:sp>
      <p:sp>
        <p:nvSpPr>
          <p:cNvPr id="6" name="TextBox 5">
            <a:extLst>
              <a:ext uri="{FF2B5EF4-FFF2-40B4-BE49-F238E27FC236}">
                <a16:creationId xmlns:a16="http://schemas.microsoft.com/office/drawing/2014/main" id="{317D86A8-BA3D-B593-28D0-78EF98F909CF}"/>
              </a:ext>
            </a:extLst>
          </p:cNvPr>
          <p:cNvSpPr txBox="1"/>
          <p:nvPr/>
        </p:nvSpPr>
        <p:spPr>
          <a:xfrm>
            <a:off x="572898" y="4650297"/>
            <a:ext cx="1945198" cy="369332"/>
          </a:xfrm>
          <a:prstGeom prst="rect">
            <a:avLst/>
          </a:prstGeom>
          <a:noFill/>
        </p:spPr>
        <p:txBody>
          <a:bodyPr wrap="square" rtlCol="0">
            <a:spAutoFit/>
          </a:bodyPr>
          <a:lstStyle/>
          <a:p>
            <a:r>
              <a:rPr lang="en-GB" dirty="0"/>
              <a:t>Model 4</a:t>
            </a:r>
          </a:p>
        </p:txBody>
      </p:sp>
      <p:sp>
        <p:nvSpPr>
          <p:cNvPr id="7" name="TextBox 6">
            <a:extLst>
              <a:ext uri="{FF2B5EF4-FFF2-40B4-BE49-F238E27FC236}">
                <a16:creationId xmlns:a16="http://schemas.microsoft.com/office/drawing/2014/main" id="{A0EDAA99-B4E1-2656-5AC8-EB70DBD4E7A8}"/>
              </a:ext>
            </a:extLst>
          </p:cNvPr>
          <p:cNvSpPr txBox="1"/>
          <p:nvPr/>
        </p:nvSpPr>
        <p:spPr>
          <a:xfrm>
            <a:off x="3392997" y="5448649"/>
            <a:ext cx="1945198" cy="369332"/>
          </a:xfrm>
          <a:prstGeom prst="rect">
            <a:avLst/>
          </a:prstGeom>
          <a:noFill/>
        </p:spPr>
        <p:txBody>
          <a:bodyPr wrap="square" rtlCol="0">
            <a:spAutoFit/>
          </a:bodyPr>
          <a:lstStyle/>
          <a:p>
            <a:r>
              <a:rPr lang="en-GB" dirty="0"/>
              <a:t>Model 3</a:t>
            </a:r>
          </a:p>
        </p:txBody>
      </p:sp>
      <p:sp>
        <p:nvSpPr>
          <p:cNvPr id="2" name="TextBox 1">
            <a:extLst>
              <a:ext uri="{FF2B5EF4-FFF2-40B4-BE49-F238E27FC236}">
                <a16:creationId xmlns:a16="http://schemas.microsoft.com/office/drawing/2014/main" id="{860D3D50-C184-1539-CE9F-51FD3C9ACEFD}"/>
              </a:ext>
            </a:extLst>
          </p:cNvPr>
          <p:cNvSpPr txBox="1"/>
          <p:nvPr/>
        </p:nvSpPr>
        <p:spPr>
          <a:xfrm>
            <a:off x="3498209" y="61442"/>
            <a:ext cx="3238151" cy="369332"/>
          </a:xfrm>
          <a:prstGeom prst="rect">
            <a:avLst/>
          </a:prstGeom>
          <a:noFill/>
        </p:spPr>
        <p:txBody>
          <a:bodyPr wrap="square" rtlCol="0">
            <a:spAutoFit/>
          </a:bodyPr>
          <a:lstStyle/>
          <a:p>
            <a:r>
              <a:rPr lang="en-GB" dirty="0"/>
              <a:t>Code check results</a:t>
            </a:r>
            <a:endParaRPr lang="en-US" dirty="0"/>
          </a:p>
        </p:txBody>
      </p:sp>
    </p:spTree>
    <p:extLst>
      <p:ext uri="{BB962C8B-B14F-4D97-AF65-F5344CB8AC3E}">
        <p14:creationId xmlns:p14="http://schemas.microsoft.com/office/powerpoint/2010/main" val="4232711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3D4823-3C37-C702-8C87-5A947D2B2E00}"/>
              </a:ext>
            </a:extLst>
          </p:cNvPr>
          <p:cNvPicPr>
            <a:picLocks noChangeAspect="1"/>
          </p:cNvPicPr>
          <p:nvPr/>
        </p:nvPicPr>
        <p:blipFill>
          <a:blip r:embed="rId2"/>
          <a:stretch>
            <a:fillRect/>
          </a:stretch>
        </p:blipFill>
        <p:spPr>
          <a:xfrm>
            <a:off x="561201" y="577359"/>
            <a:ext cx="11069595" cy="6173061"/>
          </a:xfrm>
          <a:prstGeom prst="rect">
            <a:avLst/>
          </a:prstGeom>
        </p:spPr>
      </p:pic>
      <p:sp>
        <p:nvSpPr>
          <p:cNvPr id="6" name="TextBox 5">
            <a:extLst>
              <a:ext uri="{FF2B5EF4-FFF2-40B4-BE49-F238E27FC236}">
                <a16:creationId xmlns:a16="http://schemas.microsoft.com/office/drawing/2014/main" id="{C8F3E899-6A61-2C5B-911F-73EB96EEC614}"/>
              </a:ext>
            </a:extLst>
          </p:cNvPr>
          <p:cNvSpPr txBox="1"/>
          <p:nvPr/>
        </p:nvSpPr>
        <p:spPr>
          <a:xfrm>
            <a:off x="3221372" y="192947"/>
            <a:ext cx="4697835" cy="923330"/>
          </a:xfrm>
          <a:prstGeom prst="rect">
            <a:avLst/>
          </a:prstGeom>
          <a:noFill/>
        </p:spPr>
        <p:txBody>
          <a:bodyPr wrap="square" rtlCol="0">
            <a:spAutoFit/>
          </a:bodyPr>
          <a:lstStyle/>
          <a:p>
            <a:r>
              <a:rPr lang="en-GB" dirty="0"/>
              <a:t>Perhaps a better way to show the strange behaviour with the axial forces being affected by plates – is the deck version.</a:t>
            </a:r>
            <a:endParaRPr lang="en-US" dirty="0"/>
          </a:p>
        </p:txBody>
      </p:sp>
      <p:sp>
        <p:nvSpPr>
          <p:cNvPr id="7" name="TextBox 6">
            <a:extLst>
              <a:ext uri="{FF2B5EF4-FFF2-40B4-BE49-F238E27FC236}">
                <a16:creationId xmlns:a16="http://schemas.microsoft.com/office/drawing/2014/main" id="{7361130A-4CE6-505A-B492-0CC6E738656A}"/>
              </a:ext>
            </a:extLst>
          </p:cNvPr>
          <p:cNvSpPr txBox="1"/>
          <p:nvPr/>
        </p:nvSpPr>
        <p:spPr>
          <a:xfrm>
            <a:off x="4729117" y="5690531"/>
            <a:ext cx="1945198" cy="369332"/>
          </a:xfrm>
          <a:prstGeom prst="rect">
            <a:avLst/>
          </a:prstGeom>
          <a:noFill/>
        </p:spPr>
        <p:txBody>
          <a:bodyPr wrap="square" rtlCol="0">
            <a:spAutoFit/>
          </a:bodyPr>
          <a:lstStyle/>
          <a:p>
            <a:r>
              <a:rPr lang="en-GB" dirty="0"/>
              <a:t>Model 5</a:t>
            </a:r>
          </a:p>
        </p:txBody>
      </p:sp>
      <p:sp>
        <p:nvSpPr>
          <p:cNvPr id="8" name="TextBox 7">
            <a:extLst>
              <a:ext uri="{FF2B5EF4-FFF2-40B4-BE49-F238E27FC236}">
                <a16:creationId xmlns:a16="http://schemas.microsoft.com/office/drawing/2014/main" id="{167532F6-137B-AED1-78B7-71B7F3FCF0AC}"/>
              </a:ext>
            </a:extLst>
          </p:cNvPr>
          <p:cNvSpPr txBox="1"/>
          <p:nvPr/>
        </p:nvSpPr>
        <p:spPr>
          <a:xfrm>
            <a:off x="7859609" y="4349690"/>
            <a:ext cx="1945198" cy="369332"/>
          </a:xfrm>
          <a:prstGeom prst="rect">
            <a:avLst/>
          </a:prstGeom>
          <a:noFill/>
        </p:spPr>
        <p:txBody>
          <a:bodyPr wrap="square" rtlCol="0">
            <a:spAutoFit/>
          </a:bodyPr>
          <a:lstStyle/>
          <a:p>
            <a:r>
              <a:rPr lang="en-GB" dirty="0"/>
              <a:t>Model 6</a:t>
            </a:r>
          </a:p>
        </p:txBody>
      </p:sp>
      <p:sp>
        <p:nvSpPr>
          <p:cNvPr id="9" name="TextBox 8">
            <a:extLst>
              <a:ext uri="{FF2B5EF4-FFF2-40B4-BE49-F238E27FC236}">
                <a16:creationId xmlns:a16="http://schemas.microsoft.com/office/drawing/2014/main" id="{B7E6BD0A-DDF8-0069-5D96-4969E4225236}"/>
              </a:ext>
            </a:extLst>
          </p:cNvPr>
          <p:cNvSpPr txBox="1"/>
          <p:nvPr/>
        </p:nvSpPr>
        <p:spPr>
          <a:xfrm>
            <a:off x="10134423" y="3294558"/>
            <a:ext cx="1945198" cy="369332"/>
          </a:xfrm>
          <a:prstGeom prst="rect">
            <a:avLst/>
          </a:prstGeom>
          <a:noFill/>
        </p:spPr>
        <p:txBody>
          <a:bodyPr wrap="square" rtlCol="0">
            <a:spAutoFit/>
          </a:bodyPr>
          <a:lstStyle/>
          <a:p>
            <a:r>
              <a:rPr lang="en-GB" dirty="0"/>
              <a:t>Model 7</a:t>
            </a:r>
          </a:p>
        </p:txBody>
      </p:sp>
    </p:spTree>
    <p:extLst>
      <p:ext uri="{BB962C8B-B14F-4D97-AF65-F5344CB8AC3E}">
        <p14:creationId xmlns:p14="http://schemas.microsoft.com/office/powerpoint/2010/main" val="4114564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7F223FB-24B7-A542-7126-1F32C68C1F19}"/>
              </a:ext>
            </a:extLst>
          </p:cNvPr>
          <p:cNvPicPr>
            <a:picLocks noChangeAspect="1"/>
          </p:cNvPicPr>
          <p:nvPr/>
        </p:nvPicPr>
        <p:blipFill>
          <a:blip r:embed="rId2"/>
          <a:stretch>
            <a:fillRect/>
          </a:stretch>
        </p:blipFill>
        <p:spPr>
          <a:xfrm>
            <a:off x="408781" y="332943"/>
            <a:ext cx="11374437" cy="6192114"/>
          </a:xfrm>
          <a:prstGeom prst="rect">
            <a:avLst/>
          </a:prstGeom>
        </p:spPr>
      </p:pic>
      <p:sp>
        <p:nvSpPr>
          <p:cNvPr id="4" name="TextBox 3">
            <a:extLst>
              <a:ext uri="{FF2B5EF4-FFF2-40B4-BE49-F238E27FC236}">
                <a16:creationId xmlns:a16="http://schemas.microsoft.com/office/drawing/2014/main" id="{5998C02B-ED18-0DB8-3E4B-31FA63A588BC}"/>
              </a:ext>
            </a:extLst>
          </p:cNvPr>
          <p:cNvSpPr txBox="1"/>
          <p:nvPr/>
        </p:nvSpPr>
        <p:spPr>
          <a:xfrm>
            <a:off x="318782" y="268448"/>
            <a:ext cx="4244829" cy="923330"/>
          </a:xfrm>
          <a:prstGeom prst="rect">
            <a:avLst/>
          </a:prstGeom>
          <a:noFill/>
        </p:spPr>
        <p:txBody>
          <a:bodyPr wrap="square" rtlCol="0">
            <a:spAutoFit/>
          </a:bodyPr>
          <a:lstStyle/>
          <a:p>
            <a:r>
              <a:rPr lang="en-GB" dirty="0"/>
              <a:t>Properties are all the same except now the girders are simply supported and the point load is applied at the mid-span.</a:t>
            </a:r>
            <a:endParaRPr lang="en-US" dirty="0"/>
          </a:p>
        </p:txBody>
      </p:sp>
    </p:spTree>
    <p:extLst>
      <p:ext uri="{BB962C8B-B14F-4D97-AF65-F5344CB8AC3E}">
        <p14:creationId xmlns:p14="http://schemas.microsoft.com/office/powerpoint/2010/main" val="2013157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C1FD8-1A2D-AEC8-28B3-EE2DEAB58494}"/>
              </a:ext>
            </a:extLst>
          </p:cNvPr>
          <p:cNvPicPr>
            <a:picLocks noChangeAspect="1"/>
          </p:cNvPicPr>
          <p:nvPr/>
        </p:nvPicPr>
        <p:blipFill>
          <a:blip r:embed="rId2"/>
          <a:stretch>
            <a:fillRect/>
          </a:stretch>
        </p:blipFill>
        <p:spPr>
          <a:xfrm>
            <a:off x="0" y="481441"/>
            <a:ext cx="12192000" cy="5895118"/>
          </a:xfrm>
          <a:prstGeom prst="rect">
            <a:avLst/>
          </a:prstGeom>
        </p:spPr>
      </p:pic>
      <p:pic>
        <p:nvPicPr>
          <p:cNvPr id="5" name="Picture 4">
            <a:extLst>
              <a:ext uri="{FF2B5EF4-FFF2-40B4-BE49-F238E27FC236}">
                <a16:creationId xmlns:a16="http://schemas.microsoft.com/office/drawing/2014/main" id="{4347D59E-73B7-13B2-6EE8-A6A7552A41D3}"/>
              </a:ext>
            </a:extLst>
          </p:cNvPr>
          <p:cNvPicPr>
            <a:picLocks noChangeAspect="1"/>
          </p:cNvPicPr>
          <p:nvPr/>
        </p:nvPicPr>
        <p:blipFill rotWithShape="1">
          <a:blip r:embed="rId3"/>
          <a:srcRect t="1" b="4520"/>
          <a:stretch/>
        </p:blipFill>
        <p:spPr>
          <a:xfrm>
            <a:off x="4744544" y="5516586"/>
            <a:ext cx="3105583" cy="691268"/>
          </a:xfrm>
          <a:prstGeom prst="rect">
            <a:avLst/>
          </a:prstGeom>
        </p:spPr>
      </p:pic>
      <p:cxnSp>
        <p:nvCxnSpPr>
          <p:cNvPr id="6" name="Straight Arrow Connector 5">
            <a:extLst>
              <a:ext uri="{FF2B5EF4-FFF2-40B4-BE49-F238E27FC236}">
                <a16:creationId xmlns:a16="http://schemas.microsoft.com/office/drawing/2014/main" id="{2D5C5940-25CC-A922-EE67-1FFB64A6159E}"/>
              </a:ext>
            </a:extLst>
          </p:cNvPr>
          <p:cNvCxnSpPr>
            <a:cxnSpLocks/>
          </p:cNvCxnSpPr>
          <p:nvPr/>
        </p:nvCxnSpPr>
        <p:spPr>
          <a:xfrm flipH="1" flipV="1">
            <a:off x="2692866" y="4244829"/>
            <a:ext cx="2051678" cy="144290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EB331CA-3045-F966-9353-C4A8C1875429}"/>
              </a:ext>
            </a:extLst>
          </p:cNvPr>
          <p:cNvSpPr txBox="1"/>
          <p:nvPr/>
        </p:nvSpPr>
        <p:spPr>
          <a:xfrm>
            <a:off x="293615" y="226503"/>
            <a:ext cx="3900880" cy="2031325"/>
          </a:xfrm>
          <a:prstGeom prst="rect">
            <a:avLst/>
          </a:prstGeom>
          <a:noFill/>
        </p:spPr>
        <p:txBody>
          <a:bodyPr wrap="square" rtlCol="0">
            <a:spAutoFit/>
          </a:bodyPr>
          <a:lstStyle/>
          <a:p>
            <a:r>
              <a:rPr lang="en-GB" dirty="0"/>
              <a:t>With beams offset and plates present, STAAD reports a huge axial tension.</a:t>
            </a:r>
          </a:p>
          <a:p>
            <a:endParaRPr lang="en-GB" dirty="0"/>
          </a:p>
          <a:p>
            <a:r>
              <a:rPr lang="en-GB" dirty="0"/>
              <a:t>Beams offset but no plates = okay</a:t>
            </a:r>
          </a:p>
          <a:p>
            <a:endParaRPr lang="en-GB" dirty="0"/>
          </a:p>
          <a:p>
            <a:r>
              <a:rPr lang="en-GB" dirty="0"/>
              <a:t>Beams not offset and plates included = okay.</a:t>
            </a:r>
            <a:endParaRPr lang="en-US" dirty="0"/>
          </a:p>
        </p:txBody>
      </p:sp>
      <p:sp>
        <p:nvSpPr>
          <p:cNvPr id="11" name="TextBox 10">
            <a:extLst>
              <a:ext uri="{FF2B5EF4-FFF2-40B4-BE49-F238E27FC236}">
                <a16:creationId xmlns:a16="http://schemas.microsoft.com/office/drawing/2014/main" id="{6A5929EA-6462-985B-F4F4-AB7D540EA257}"/>
              </a:ext>
            </a:extLst>
          </p:cNvPr>
          <p:cNvSpPr txBox="1"/>
          <p:nvPr/>
        </p:nvSpPr>
        <p:spPr>
          <a:xfrm>
            <a:off x="8338657" y="4681057"/>
            <a:ext cx="3506598" cy="2031325"/>
          </a:xfrm>
          <a:prstGeom prst="rect">
            <a:avLst/>
          </a:prstGeom>
          <a:noFill/>
        </p:spPr>
        <p:txBody>
          <a:bodyPr wrap="square" rtlCol="0">
            <a:spAutoFit/>
          </a:bodyPr>
          <a:lstStyle/>
          <a:p>
            <a:r>
              <a:rPr lang="en-GB" dirty="0"/>
              <a:t>It should be noted that if the external load is upwards rather than downwards, the beams will show massive compression instead, and this usually affects the code check result. Is it real? Or simply a bad way to use STAAD?</a:t>
            </a:r>
            <a:endParaRPr lang="en-US" dirty="0"/>
          </a:p>
        </p:txBody>
      </p:sp>
    </p:spTree>
    <p:extLst>
      <p:ext uri="{BB962C8B-B14F-4D97-AF65-F5344CB8AC3E}">
        <p14:creationId xmlns:p14="http://schemas.microsoft.com/office/powerpoint/2010/main" val="22585652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333</TotalTime>
  <Words>397</Words>
  <Application>Microsoft Office PowerPoint</Application>
  <PresentationFormat>Widescreen</PresentationFormat>
  <Paragraphs>62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Antony Varley</dc:creator>
  <cp:lastModifiedBy>Antony Varley</cp:lastModifiedBy>
  <cp:revision>25</cp:revision>
  <dcterms:created xsi:type="dcterms:W3CDTF">2022-10-26T07:24:19Z</dcterms:created>
  <dcterms:modified xsi:type="dcterms:W3CDTF">2022-10-27T07:21:10Z</dcterms:modified>
</cp:coreProperties>
</file>