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1" r:id="rId3"/>
    <p:sldId id="265" r:id="rId4"/>
    <p:sldId id="262" r:id="rId5"/>
    <p:sldId id="267"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80947" autoAdjust="0"/>
  </p:normalViewPr>
  <p:slideViewPr>
    <p:cSldViewPr>
      <p:cViewPr varScale="1">
        <p:scale>
          <a:sx n="77" d="100"/>
          <a:sy n="77" d="100"/>
        </p:scale>
        <p:origin x="-102"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74D2A-D9B2-47DD-A682-4B982C028338}"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F987F6-AAE7-495E-AB0B-627C9CD437A1}" type="slidenum">
              <a:rPr lang="en-US" smtClean="0"/>
              <a:pPr/>
              <a:t>‹#›</a:t>
            </a:fld>
            <a:endParaRPr lang="en-US"/>
          </a:p>
        </p:txBody>
      </p:sp>
    </p:spTree>
    <p:extLst>
      <p:ext uri="{BB962C8B-B14F-4D97-AF65-F5344CB8AC3E}">
        <p14:creationId xmlns:p14="http://schemas.microsoft.com/office/powerpoint/2010/main" val="1433995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How easy is it to layout a model, enter data and then interpret the results?  These are important questions and to illustrate the differences here we will take a look at how to create, run and analyze results in both solutions.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Demo 1:  layout reservoir with few nodes, undo/redo, add demands, color code: diameter, pressure, </a:t>
            </a:r>
            <a:r>
              <a:rPr lang="en-US" sz="1200" kern="1200" dirty="0" err="1" smtClean="0">
                <a:solidFill>
                  <a:schemeClr val="tx1"/>
                </a:solidFill>
                <a:latin typeface="+mn-lt"/>
                <a:ea typeface="+mn-ea"/>
                <a:cs typeface="+mn-cs"/>
              </a:rPr>
              <a:t>flextable</a:t>
            </a:r>
            <a:r>
              <a:rPr lang="en-US" sz="1200" kern="1200" dirty="0" smtClean="0">
                <a:solidFill>
                  <a:schemeClr val="tx1"/>
                </a:solidFill>
                <a:latin typeface="+mn-lt"/>
                <a:ea typeface="+mn-ea"/>
                <a:cs typeface="+mn-cs"/>
              </a:rPr>
              <a:t> (export </a:t>
            </a:r>
            <a:r>
              <a:rPr lang="en-US" sz="1200" kern="1200" dirty="0" err="1" smtClean="0">
                <a:solidFill>
                  <a:schemeClr val="tx1"/>
                </a:solidFill>
                <a:latin typeface="+mn-lt"/>
                <a:ea typeface="+mn-ea"/>
                <a:cs typeface="+mn-cs"/>
              </a:rPr>
              <a:t>csv</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shapefile</a:t>
            </a:r>
            <a:r>
              <a:rPr lang="en-US" sz="1200" kern="1200" dirty="0" smtClean="0">
                <a:solidFill>
                  <a:schemeClr val="tx1"/>
                </a:solidFill>
                <a:latin typeface="+mn-lt"/>
                <a:ea typeface="+mn-ea"/>
                <a:cs typeface="+mn-cs"/>
              </a:rPr>
              <a:t>), network navigator. Etc.</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EPANET has the ability to model some basic elements but, as you know, a real system has a variety of  elements and you want to model them as they are in real life.  If you have isolation valves, hydrants, variable speed pumps, </a:t>
            </a:r>
            <a:r>
              <a:rPr lang="en-US" sz="1200" kern="1200" dirty="0" err="1" smtClean="0">
                <a:solidFill>
                  <a:schemeClr val="tx1"/>
                </a:solidFill>
                <a:latin typeface="+mn-lt"/>
                <a:ea typeface="+mn-ea"/>
                <a:cs typeface="+mn-cs"/>
              </a:rPr>
              <a:t>hydropneumatic</a:t>
            </a:r>
            <a:r>
              <a:rPr lang="en-US" sz="1200" kern="1200" dirty="0" smtClean="0">
                <a:solidFill>
                  <a:schemeClr val="tx1"/>
                </a:solidFill>
                <a:latin typeface="+mn-lt"/>
                <a:ea typeface="+mn-ea"/>
                <a:cs typeface="+mn-cs"/>
              </a:rPr>
              <a:t> tanks, air valves, etc., you don’t want to leave them out of your model because they are an important part of the calculations and they influence the results like pressure, flow, hydraulic grade line, etc.   So we’ll take a look at some of those special elements in WaterGEMS.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Demo 2: WTRG – hydrant – isolation valve – variable speed pump – </a:t>
            </a:r>
            <a:r>
              <a:rPr lang="en-US" sz="1200" kern="1200" dirty="0" err="1" smtClean="0">
                <a:solidFill>
                  <a:schemeClr val="tx1"/>
                </a:solidFill>
                <a:latin typeface="+mn-lt"/>
                <a:ea typeface="+mn-ea"/>
                <a:cs typeface="+mn-cs"/>
              </a:rPr>
              <a:t>hydropneumatic</a:t>
            </a:r>
            <a:r>
              <a:rPr lang="en-US" sz="1200" kern="1200" dirty="0" smtClean="0">
                <a:solidFill>
                  <a:schemeClr val="tx1"/>
                </a:solidFill>
                <a:latin typeface="+mn-lt"/>
                <a:ea typeface="+mn-ea"/>
                <a:cs typeface="+mn-cs"/>
              </a:rPr>
              <a:t> tank </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If you don’t have a hydraulic model yet, or, if you are planning to expand your existing model, you have probably wondered if there is an easy way to re-use data that you may already have. Usually, the data is either in CAD files, GIS </a:t>
            </a:r>
            <a:r>
              <a:rPr lang="en-US" sz="1200" kern="1200" dirty="0" err="1" smtClean="0">
                <a:solidFill>
                  <a:schemeClr val="tx1"/>
                </a:solidFill>
                <a:latin typeface="+mn-lt"/>
                <a:ea typeface="+mn-ea"/>
                <a:cs typeface="+mn-cs"/>
              </a:rPr>
              <a:t>shapefiles</a:t>
            </a:r>
            <a:r>
              <a:rPr lang="en-US" sz="1200" kern="1200" dirty="0" smtClean="0">
                <a:solidFill>
                  <a:schemeClr val="tx1"/>
                </a:solidFill>
                <a:latin typeface="+mn-lt"/>
                <a:ea typeface="+mn-ea"/>
                <a:cs typeface="+mn-cs"/>
              </a:rPr>
              <a:t>, excel or other databases.  EPANET does not convert data into pipes, nodes, etc. nor does it allow to bring tabular data such as excel. So the model building process is very precarious because you have to enter the elements and data manually one by one.  WaterGEMS, on the other hand, allows you not only to convert your data, but also to maintain a constant connection between the source and the model, you can export data back to the source, or if you prefer to work directly in CAD or GIS you can run WaterGEMS inside of </a:t>
            </a:r>
            <a:r>
              <a:rPr lang="en-US" sz="1200" kern="1200" dirty="0" err="1" smtClean="0">
                <a:solidFill>
                  <a:schemeClr val="tx1"/>
                </a:solidFill>
                <a:latin typeface="+mn-lt"/>
                <a:ea typeface="+mn-ea"/>
                <a:cs typeface="+mn-cs"/>
              </a:rPr>
              <a:t>MicroStation</a:t>
            </a:r>
            <a:r>
              <a:rPr lang="en-US" sz="1200" kern="1200" dirty="0" smtClean="0">
                <a:solidFill>
                  <a:schemeClr val="tx1"/>
                </a:solidFill>
                <a:latin typeface="+mn-lt"/>
                <a:ea typeface="+mn-ea"/>
                <a:cs typeface="+mn-cs"/>
              </a:rPr>
              <a:t>, AutoCAD or </a:t>
            </a:r>
            <a:r>
              <a:rPr lang="en-US" sz="1200" kern="1200" dirty="0" err="1" smtClean="0">
                <a:solidFill>
                  <a:schemeClr val="tx1"/>
                </a:solidFill>
                <a:latin typeface="+mn-lt"/>
                <a:ea typeface="+mn-ea"/>
                <a:cs typeface="+mn-cs"/>
              </a:rPr>
              <a:t>ArcGIS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Demo 3: Convert </a:t>
            </a:r>
            <a:r>
              <a:rPr lang="en-US" sz="1200" kern="1200" dirty="0" err="1" smtClean="0">
                <a:solidFill>
                  <a:schemeClr val="tx1"/>
                </a:solidFill>
                <a:latin typeface="+mn-lt"/>
                <a:ea typeface="+mn-ea"/>
                <a:cs typeface="+mn-cs"/>
              </a:rPr>
              <a:t>polyline</a:t>
            </a:r>
            <a:r>
              <a:rPr lang="en-US" sz="1200" kern="1200" dirty="0" smtClean="0">
                <a:solidFill>
                  <a:schemeClr val="tx1"/>
                </a:solidFill>
                <a:latin typeface="+mn-lt"/>
                <a:ea typeface="+mn-ea"/>
                <a:cs typeface="+mn-cs"/>
              </a:rPr>
              <a:t> to pipe, </a:t>
            </a:r>
            <a:r>
              <a:rPr lang="en-US" sz="1200" kern="1200" dirty="0" err="1" smtClean="0">
                <a:solidFill>
                  <a:schemeClr val="tx1"/>
                </a:solidFill>
                <a:latin typeface="+mn-lt"/>
                <a:ea typeface="+mn-ea"/>
                <a:cs typeface="+mn-cs"/>
              </a:rPr>
              <a:t>shapefiles</a:t>
            </a:r>
            <a:r>
              <a:rPr lang="en-US" sz="1200" kern="1200" dirty="0" smtClean="0">
                <a:solidFill>
                  <a:schemeClr val="tx1"/>
                </a:solidFill>
                <a:latin typeface="+mn-lt"/>
                <a:ea typeface="+mn-ea"/>
                <a:cs typeface="+mn-cs"/>
              </a:rPr>
              <a:t>, work in the CAD platform, </a:t>
            </a:r>
            <a:r>
              <a:rPr lang="en-US" sz="1200" kern="1200" dirty="0" err="1" smtClean="0">
                <a:solidFill>
                  <a:schemeClr val="tx1"/>
                </a:solidFill>
                <a:latin typeface="+mn-lt"/>
                <a:ea typeface="+mn-ea"/>
                <a:cs typeface="+mn-cs"/>
              </a:rPr>
              <a:t>StandAlone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ArcGIS</a:t>
            </a:r>
            <a:r>
              <a:rPr lang="en-US" sz="1200" kern="1200" dirty="0" smtClean="0">
                <a:solidFill>
                  <a:schemeClr val="tx1"/>
                </a:solidFill>
                <a:latin typeface="+mn-lt"/>
                <a:ea typeface="+mn-ea"/>
                <a:cs typeface="+mn-cs"/>
              </a:rPr>
              <a:t> – since these tools are not available in EPANET (show they are not) we will concentrate in a few of these tools found in WaterCAD/GEMS</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Once you have laid out the pipes, nodes, etc you will need to assign physical properties, elevations and demands to the model.  EPANET does not have any tools for automating this process.  In WaterCAD/GEMS you can automatically assign elevation data to nodes using digital elevation data.  You can also  estimate demands, using a library of average demand or existing data such as customer meter data, population, land use, area, etc.  If you have SCADA systems in place, WaterGEMS can connect to SCADA and import that data directly into the model.</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Demo 4: </a:t>
            </a:r>
            <a:r>
              <a:rPr lang="en-US" sz="1200" kern="1200" dirty="0" err="1" smtClean="0">
                <a:solidFill>
                  <a:schemeClr val="tx1"/>
                </a:solidFill>
                <a:latin typeface="+mn-lt"/>
                <a:ea typeface="+mn-ea"/>
                <a:cs typeface="+mn-cs"/>
              </a:rPr>
              <a:t>LoadBuilder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TREx</a:t>
            </a:r>
            <a:r>
              <a:rPr lang="en-US" sz="1200" kern="1200" dirty="0" smtClean="0">
                <a:solidFill>
                  <a:schemeClr val="tx1"/>
                </a:solidFill>
                <a:latin typeface="+mn-lt"/>
                <a:ea typeface="+mn-ea"/>
                <a:cs typeface="+mn-cs"/>
              </a:rPr>
              <a:t>, Hyperlinks (in </a:t>
            </a:r>
            <a:r>
              <a:rPr lang="en-US" sz="1200" kern="1200" dirty="0" err="1" smtClean="0">
                <a:solidFill>
                  <a:schemeClr val="tx1"/>
                </a:solidFill>
                <a:latin typeface="+mn-lt"/>
                <a:ea typeface="+mn-ea"/>
                <a:cs typeface="+mn-cs"/>
              </a:rPr>
              <a:t>ArcGIS</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When you have a model up and running you can start doing some more in depth analysis.  Is there enough capacity in my system to support a new subdivision? Do I need new pumps and if so, where and what kind? Can the system provide enough capacity to fight fires during peak demands? Do I have water stagnation problems anywhere in the system? How would my system be affected if there is a power outage? (turn pumps off) What happens if there is a pipe break? Which valves do I need to close to make repairs that minimize the impact of this shortage? (criticality).  Where does the water from a specific location goes to? WaterCAD/GEMS has one tool for each of these situations.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 results of your model are not matching the field results, WaterCAD/GEMS helps you calibrate your model based on field data. It helps you design new pipes or rehabilitate existing ones. It helps you plan hydrant flushing operations for conventional or </a:t>
            </a:r>
            <a:r>
              <a:rPr lang="en-US" sz="1200" kern="1200" dirty="0" err="1" smtClean="0">
                <a:solidFill>
                  <a:schemeClr val="tx1"/>
                </a:solidFill>
                <a:latin typeface="+mn-lt"/>
                <a:ea typeface="+mn-ea"/>
                <a:cs typeface="+mn-cs"/>
              </a:rPr>
              <a:t>uni</a:t>
            </a:r>
            <a:r>
              <a:rPr lang="en-US" sz="1200" kern="1200" dirty="0" smtClean="0">
                <a:solidFill>
                  <a:schemeClr val="tx1"/>
                </a:solidFill>
                <a:latin typeface="+mn-lt"/>
                <a:ea typeface="+mn-ea"/>
                <a:cs typeface="+mn-cs"/>
              </a:rPr>
              <a:t>-directional flushing, etc.  Since we don’t have enough time to cover all these, I’d like to invite you to visit WaterCAD/GEMS website to learn more about each of these tools.  EPANET does not offer any of these tools. We’ll do a brief demonstration of scenario management and automated fire flow analysis now.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Demo 5: Scenario Management (how will the pressure at this point be affected if I add a new subdivision on this area), fire flow, etc.</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is no formal technical support or training for EPANET. If you need help with use or installation your only source are third party blogs but an answer to your questions is not guaranteed.  Bentley offers technical support 24/7, internet forums, modeling books, and very flexible training options (online, classroom or instructor led over the web) so you can count on immediate help when you need it.</a:t>
            </a:r>
          </a:p>
          <a:p>
            <a:endParaRPr lang="en-US" dirty="0"/>
          </a:p>
        </p:txBody>
      </p:sp>
      <p:sp>
        <p:nvSpPr>
          <p:cNvPr id="4" name="Slide Number Placeholder 3"/>
          <p:cNvSpPr>
            <a:spLocks noGrp="1"/>
          </p:cNvSpPr>
          <p:nvPr>
            <p:ph type="sldNum" sz="quarter" idx="10"/>
          </p:nvPr>
        </p:nvSpPr>
        <p:spPr/>
        <p:txBody>
          <a:bodyPr/>
          <a:lstStyle/>
          <a:p>
            <a:fld id="{ACF987F6-AAE7-495E-AB0B-627C9CD437A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a:spLocks noChangeArrowheads="1"/>
          </p:cNvSpPr>
          <p:nvPr/>
        </p:nvSpPr>
        <p:spPr bwMode="auto">
          <a:xfrm>
            <a:off x="0" y="0"/>
            <a:ext cx="9144000" cy="6858000"/>
          </a:xfrm>
          <a:prstGeom prst="rect">
            <a:avLst/>
          </a:prstGeom>
          <a:solidFill>
            <a:schemeClr val="bg1"/>
          </a:solidFill>
          <a:ln w="9525">
            <a:noFill/>
            <a:miter lim="800000"/>
            <a:headEnd/>
            <a:tailEnd/>
          </a:ln>
        </p:spPr>
        <p:txBody>
          <a:bodyPr wrap="none" anchor="ctr"/>
          <a:lstStyle/>
          <a:p>
            <a:pPr>
              <a:defRPr/>
            </a:pPr>
            <a:endParaRPr lang="en-US" dirty="0">
              <a:latin typeface="Arial" pitchFamily="34" charset="0"/>
            </a:endParaRPr>
          </a:p>
        </p:txBody>
      </p:sp>
      <p:sp>
        <p:nvSpPr>
          <p:cNvPr id="5" name="Rectangle 11"/>
          <p:cNvSpPr>
            <a:spLocks noChangeArrowheads="1"/>
          </p:cNvSpPr>
          <p:nvPr/>
        </p:nvSpPr>
        <p:spPr bwMode="ltGray">
          <a:xfrm>
            <a:off x="304800" y="304800"/>
            <a:ext cx="8839200" cy="3962400"/>
          </a:xfrm>
          <a:prstGeom prst="rect">
            <a:avLst/>
          </a:prstGeom>
          <a:solidFill>
            <a:schemeClr val="accent1"/>
          </a:solidFill>
          <a:ln w="9525">
            <a:noFill/>
            <a:miter lim="800000"/>
            <a:headEnd/>
            <a:tailEnd/>
          </a:ln>
        </p:spPr>
        <p:txBody>
          <a:bodyPr wrap="none" anchor="ctr"/>
          <a:lstStyle/>
          <a:p>
            <a:pPr>
              <a:defRPr/>
            </a:pPr>
            <a:endParaRPr lang="en-US" dirty="0">
              <a:latin typeface="Arial" pitchFamily="34" charset="0"/>
            </a:endParaRPr>
          </a:p>
        </p:txBody>
      </p:sp>
      <p:sp>
        <p:nvSpPr>
          <p:cNvPr id="6" name="Line 8"/>
          <p:cNvSpPr>
            <a:spLocks noChangeShapeType="1"/>
          </p:cNvSpPr>
          <p:nvPr/>
        </p:nvSpPr>
        <p:spPr bwMode="auto">
          <a:xfrm>
            <a:off x="304800" y="0"/>
            <a:ext cx="0" cy="685800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7" name="Rectangle 9"/>
          <p:cNvSpPr>
            <a:spLocks noChangeArrowheads="1"/>
          </p:cNvSpPr>
          <p:nvPr/>
        </p:nvSpPr>
        <p:spPr bwMode="auto">
          <a:xfrm>
            <a:off x="0" y="0"/>
            <a:ext cx="304800" cy="304800"/>
          </a:xfrm>
          <a:prstGeom prst="rect">
            <a:avLst/>
          </a:prstGeom>
          <a:solidFill>
            <a:schemeClr val="bg2"/>
          </a:solidFill>
          <a:ln w="9525">
            <a:noFill/>
            <a:miter lim="800000"/>
            <a:headEnd/>
            <a:tailEnd/>
          </a:ln>
        </p:spPr>
        <p:txBody>
          <a:bodyPr wrap="none" anchor="ctr"/>
          <a:lstStyle/>
          <a:p>
            <a:pPr>
              <a:defRPr/>
            </a:pPr>
            <a:endParaRPr lang="en-US" dirty="0">
              <a:latin typeface="Arial" pitchFamily="34" charset="0"/>
            </a:endParaRPr>
          </a:p>
        </p:txBody>
      </p:sp>
      <p:sp>
        <p:nvSpPr>
          <p:cNvPr id="8" name="Line 10"/>
          <p:cNvSpPr>
            <a:spLocks noChangeShapeType="1"/>
          </p:cNvSpPr>
          <p:nvPr/>
        </p:nvSpPr>
        <p:spPr bwMode="auto">
          <a:xfrm flipH="1">
            <a:off x="0" y="304800"/>
            <a:ext cx="9144000" cy="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9" name="Rectangle 12"/>
          <p:cNvSpPr>
            <a:spLocks noChangeArrowheads="1"/>
          </p:cNvSpPr>
          <p:nvPr/>
        </p:nvSpPr>
        <p:spPr bwMode="auto">
          <a:xfrm>
            <a:off x="685800" y="457200"/>
            <a:ext cx="6096000" cy="6096000"/>
          </a:xfrm>
          <a:prstGeom prst="rect">
            <a:avLst/>
          </a:prstGeom>
          <a:solidFill>
            <a:schemeClr val="accent2"/>
          </a:solidFill>
          <a:ln w="9525">
            <a:solidFill>
              <a:schemeClr val="tx1"/>
            </a:solidFill>
            <a:miter lim="800000"/>
            <a:headEnd/>
            <a:tailEnd/>
          </a:ln>
        </p:spPr>
        <p:txBody>
          <a:bodyPr wrap="none" anchor="ctr"/>
          <a:lstStyle/>
          <a:p>
            <a:pPr>
              <a:defRPr/>
            </a:pPr>
            <a:endParaRPr lang="en-US" dirty="0">
              <a:latin typeface="Arial" pitchFamily="34" charset="0"/>
            </a:endParaRPr>
          </a:p>
        </p:txBody>
      </p:sp>
      <p:pic>
        <p:nvPicPr>
          <p:cNvPr id="12" name="Picture 6" descr="\\Eric-pauls-power-mac-g5.local\desktop\Graphic Tank\bentley1.tif"/>
          <p:cNvPicPr>
            <a:picLocks noChangeAspect="1" noChangeArrowheads="1"/>
          </p:cNvPicPr>
          <p:nvPr/>
        </p:nvPicPr>
        <p:blipFill>
          <a:blip r:embed="rId2" cstate="print"/>
          <a:srcRect/>
          <a:stretch>
            <a:fillRect/>
          </a:stretch>
        </p:blipFill>
        <p:spPr bwMode="auto">
          <a:xfrm>
            <a:off x="7158038" y="6116638"/>
            <a:ext cx="1722437" cy="427037"/>
          </a:xfrm>
          <a:prstGeom prst="rect">
            <a:avLst/>
          </a:prstGeom>
          <a:noFill/>
          <a:ln w="9525">
            <a:noFill/>
            <a:miter lim="800000"/>
            <a:headEnd/>
            <a:tailEnd/>
          </a:ln>
        </p:spPr>
      </p:pic>
      <p:sp>
        <p:nvSpPr>
          <p:cNvPr id="3075" name="Rectangle 3"/>
          <p:cNvSpPr>
            <a:spLocks noGrp="1" noChangeArrowheads="1"/>
          </p:cNvSpPr>
          <p:nvPr>
            <p:ph type="subTitle" idx="1"/>
          </p:nvPr>
        </p:nvSpPr>
        <p:spPr bwMode="white">
          <a:xfrm>
            <a:off x="1371600" y="5801552"/>
            <a:ext cx="5257800" cy="609600"/>
          </a:xfrm>
        </p:spPr>
        <p:txBody>
          <a:bodyPr/>
          <a:lstStyle>
            <a:lvl1pPr marL="0" indent="0">
              <a:spcBef>
                <a:spcPts val="400"/>
              </a:spcBef>
              <a:buFontTx/>
              <a:buNone/>
              <a:defRPr sz="1900">
                <a:solidFill>
                  <a:schemeClr val="bg1"/>
                </a:solidFill>
                <a:latin typeface="Arial" pitchFamily="34" charset="0"/>
                <a:cs typeface="Arial" pitchFamily="34" charset="0"/>
              </a:defRPr>
            </a:lvl1pPr>
          </a:lstStyle>
          <a:p>
            <a:r>
              <a:rPr lang="en-US" smtClean="0"/>
              <a:t>Click to edit Master subtitle style</a:t>
            </a:r>
            <a:endParaRPr lang="en-US" dirty="0"/>
          </a:p>
        </p:txBody>
      </p:sp>
      <p:sp>
        <p:nvSpPr>
          <p:cNvPr id="3074" name="Rectangle 2"/>
          <p:cNvSpPr>
            <a:spLocks noGrp="1" noChangeArrowheads="1"/>
          </p:cNvSpPr>
          <p:nvPr>
            <p:ph type="ctrTitle"/>
          </p:nvPr>
        </p:nvSpPr>
        <p:spPr bwMode="white">
          <a:xfrm>
            <a:off x="1371600" y="4495800"/>
            <a:ext cx="5257800" cy="1295400"/>
          </a:xfrm>
        </p:spPr>
        <p:txBody>
          <a:bodyPr/>
          <a:lstStyle>
            <a:lvl1pPr>
              <a:defRPr sz="2800" b="0">
                <a:solidFill>
                  <a:schemeClr val="accent1"/>
                </a:solidFill>
                <a:latin typeface="Arial" pitchFamily="34" charset="0"/>
                <a:cs typeface="Arial" pitchFamily="34" charset="0"/>
              </a:defRPr>
            </a:lvl1pPr>
          </a:lstStyle>
          <a:p>
            <a:r>
              <a:rPr lang="en-US" smtClean="0"/>
              <a:t>Click to edit Master title style</a:t>
            </a:r>
            <a:endParaRPr lang="en-US" dirty="0"/>
          </a:p>
        </p:txBody>
      </p:sp>
      <p:sp>
        <p:nvSpPr>
          <p:cNvPr id="14" name="TextBox 13"/>
          <p:cNvSpPr txBox="1"/>
          <p:nvPr/>
        </p:nvSpPr>
        <p:spPr>
          <a:xfrm rot="16200000">
            <a:off x="-579463" y="5345647"/>
            <a:ext cx="2125895" cy="200055"/>
          </a:xfrm>
          <a:prstGeom prst="rect">
            <a:avLst/>
          </a:prstGeom>
          <a:noFill/>
        </p:spPr>
        <p:txBody>
          <a:bodyPr wrap="square" rtlCol="0">
            <a:spAutoFit/>
          </a:bodyPr>
          <a:lstStyle/>
          <a:p>
            <a:r>
              <a:rPr lang="en-US" sz="700" dirty="0" smtClean="0">
                <a:solidFill>
                  <a:schemeClr val="tx2">
                    <a:lumMod val="65000"/>
                    <a:lumOff val="35000"/>
                  </a:schemeClr>
                </a:solidFill>
                <a:latin typeface="Arial" pitchFamily="34" charset="0"/>
              </a:rPr>
              <a:t>© 2009 Bentley</a:t>
            </a:r>
            <a:r>
              <a:rPr lang="en-US" sz="700" baseline="0" dirty="0" smtClean="0">
                <a:solidFill>
                  <a:schemeClr val="tx2">
                    <a:lumMod val="65000"/>
                    <a:lumOff val="35000"/>
                  </a:schemeClr>
                </a:solidFill>
                <a:latin typeface="Arial" pitchFamily="34" charset="0"/>
              </a:rPr>
              <a:t> Systems, Incorporated</a:t>
            </a:r>
            <a:endParaRPr lang="en-US" sz="700" dirty="0" smtClean="0">
              <a:solidFill>
                <a:schemeClr val="tx2">
                  <a:lumMod val="65000"/>
                  <a:lumOff val="35000"/>
                </a:schemeClr>
              </a:solidFill>
              <a:latin typeface="Arial" pitchFamily="34" charset="0"/>
            </a:endParaRPr>
          </a:p>
        </p:txBody>
      </p:sp>
      <p:sp>
        <p:nvSpPr>
          <p:cNvPr id="10" name="Rectangle 14"/>
          <p:cNvSpPr>
            <a:spLocks noChangeArrowheads="1"/>
          </p:cNvSpPr>
          <p:nvPr/>
        </p:nvSpPr>
        <p:spPr bwMode="gray">
          <a:xfrm>
            <a:off x="1407772" y="821168"/>
            <a:ext cx="7737232" cy="3600101"/>
          </a:xfrm>
          <a:prstGeom prst="rect">
            <a:avLst/>
          </a:prstGeom>
          <a:noFill/>
          <a:ln w="66675">
            <a:solidFill>
              <a:schemeClr val="bg2"/>
            </a:solidFill>
            <a:miter lim="800000"/>
            <a:headEnd/>
            <a:tailEnd/>
          </a:ln>
        </p:spPr>
        <p:txBody>
          <a:bodyPr wrap="none" anchor="ctr"/>
          <a:lstStyle/>
          <a:p>
            <a:pPr>
              <a:defRPr/>
            </a:pPr>
            <a:endParaRPr lang="en-US" dirty="0">
              <a:latin typeface="Arial" pitchFamily="34" charset="0"/>
            </a:endParaRPr>
          </a:p>
        </p:txBody>
      </p:sp>
      <p:pic>
        <p:nvPicPr>
          <p:cNvPr id="16" name="Picture 15" descr="09_Corp_PPT_collage.jpg"/>
          <p:cNvPicPr>
            <a:picLocks noChangeAspect="1"/>
          </p:cNvPicPr>
          <p:nvPr/>
        </p:nvPicPr>
        <p:blipFill>
          <a:blip r:embed="rId3" cstate="print"/>
          <a:stretch>
            <a:fillRect/>
          </a:stretch>
        </p:blipFill>
        <p:spPr>
          <a:xfrm>
            <a:off x="1439675" y="849470"/>
            <a:ext cx="7705328" cy="3550872"/>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685800" y="1371600"/>
            <a:ext cx="7772400" cy="4419600"/>
          </a:xfrm>
        </p:spPr>
        <p:txBody>
          <a:bodyPr/>
          <a:lstStyle>
            <a:lvl1pPr>
              <a:lnSpc>
                <a:spcPct val="90000"/>
              </a:lnSpc>
              <a:spcBef>
                <a:spcPts val="1600"/>
              </a:spcBef>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2" y="2515957"/>
            <a:ext cx="8093214" cy="1362075"/>
          </a:xfrm>
        </p:spPr>
        <p:txBody>
          <a:bodyPr anchor="b"/>
          <a:lstStyle>
            <a:lvl1pPr algn="l">
              <a:defRPr sz="3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2" y="3941687"/>
            <a:ext cx="8093214" cy="562869"/>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3962400" cy="4648200"/>
          </a:xfrm>
        </p:spPr>
        <p:txBody>
          <a:bodyPr/>
          <a:lstStyle>
            <a:lvl1pPr>
              <a:defRPr sz="2400"/>
            </a:lvl1pPr>
            <a:lvl2pPr>
              <a:defRPr sz="2000"/>
            </a:lvl2pPr>
            <a:lvl3pPr>
              <a:defRPr sz="1600"/>
            </a:lvl3pPr>
            <a:lvl4pPr>
              <a:defRPr sz="1400">
                <a:latin typeface="Arial" pitchFamily="34" charset="0"/>
              </a:defRPr>
            </a:lvl4pPr>
            <a:lvl5pPr>
              <a:defRPr sz="14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5800" y="1447800"/>
            <a:ext cx="3962400" cy="4648200"/>
          </a:xfrm>
        </p:spPr>
        <p:txBody>
          <a:bodyPr/>
          <a:lstStyle>
            <a:lvl1pPr>
              <a:defRPr sz="2400"/>
            </a:lvl1pPr>
            <a:lvl2pPr>
              <a:defRPr sz="2000"/>
            </a:lvl2pPr>
            <a:lvl3pPr>
              <a:defRPr sz="1600"/>
            </a:lvl3pPr>
            <a:lvl4pPr>
              <a:defRPr sz="1400">
                <a:latin typeface="Arial" pitchFamily="34" charset="0"/>
              </a:defRPr>
            </a:lvl4pPr>
            <a:lvl5pPr>
              <a:defRPr sz="14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0"/>
            <a:ext cx="41163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2174875"/>
            <a:ext cx="4116388" cy="3951288"/>
          </a:xfrm>
        </p:spPr>
        <p:txBody>
          <a:bodyPr/>
          <a:lstStyle>
            <a:lvl1pPr>
              <a:defRPr sz="2400"/>
            </a:lvl1pPr>
            <a:lvl2pPr>
              <a:defRPr sz="2000"/>
            </a:lvl2pPr>
            <a:lvl3pPr>
              <a:defRPr sz="1600"/>
            </a:lvl3pPr>
            <a:lvl4pPr>
              <a:defRPr sz="1400">
                <a:latin typeface="Arial" pitchFamily="34" charset="0"/>
              </a:defRPr>
            </a:lvl4pPr>
            <a:lvl5pPr>
              <a:defRPr sz="14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1600"/>
            <a:ext cx="4041775"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600"/>
            </a:lvl3pPr>
            <a:lvl4pPr>
              <a:defRPr sz="1400">
                <a:latin typeface="Arial" pitchFamily="34" charset="0"/>
              </a:defRPr>
            </a:lvl4pPr>
            <a:lvl5pPr>
              <a:defRPr sz="14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381000" y="457200"/>
            <a:ext cx="8077200" cy="762000"/>
          </a:xfrm>
        </p:spPr>
        <p:txBody>
          <a:bodyPr/>
          <a:lstStyle/>
          <a:p>
            <a:r>
              <a:rPr lang="en-US" smtClean="0"/>
              <a:t>Click to edit Master title style</a:t>
            </a:r>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3525"/>
            <a:ext cx="8229600" cy="7921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lvl1pPr>
              <a:defRPr sz="3000"/>
            </a:lvl1pPr>
          </a:lstStyle>
          <a:p>
            <a:r>
              <a:rPr lang="en-US" smtClean="0"/>
              <a:t>Click to edit Master title style</a:t>
            </a:r>
            <a:endParaRPr lang="tr-TR" dirty="0"/>
          </a:p>
        </p:txBody>
      </p:sp>
      <p:sp>
        <p:nvSpPr>
          <p:cNvPr id="3" name="Content Placeholder 2"/>
          <p:cNvSpPr>
            <a:spLocks noGrp="1"/>
          </p:cNvSpPr>
          <p:nvPr>
            <p:ph sz="half" idx="1"/>
          </p:nvPr>
        </p:nvSpPr>
        <p:spPr>
          <a:xfrm>
            <a:off x="457200" y="1071546"/>
            <a:ext cx="8258204" cy="5054617"/>
          </a:xfrm>
        </p:spPr>
        <p:txBody>
          <a:bodyPr/>
          <a:lstStyle>
            <a:lvl1pPr>
              <a:defRPr sz="2000"/>
            </a:lvl1pPr>
            <a:lvl2pPr>
              <a:defRPr sz="2000"/>
            </a:lvl2pPr>
            <a:lvl3pPr>
              <a:defRPr sz="1800"/>
            </a:lvl3pPr>
            <a:lvl4pPr>
              <a:defRPr sz="1800">
                <a:latin typeface="Arial" pitchFamily="34" charset="0"/>
              </a:defRPr>
            </a:lvl4pPr>
            <a:lvl5pPr>
              <a:defRPr sz="16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hlink"/>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auto">
          <a:xfrm>
            <a:off x="0" y="0"/>
            <a:ext cx="9144000" cy="6858000"/>
          </a:xfrm>
          <a:prstGeom prst="rect">
            <a:avLst/>
          </a:prstGeom>
          <a:solidFill>
            <a:schemeClr val="bg1"/>
          </a:solidFill>
          <a:ln w="9525">
            <a:noFill/>
            <a:miter lim="800000"/>
            <a:headEnd/>
            <a:tailEnd/>
          </a:ln>
        </p:spPr>
        <p:txBody>
          <a:bodyPr wrap="none" anchor="ctr"/>
          <a:lstStyle/>
          <a:p>
            <a:pPr>
              <a:defRPr/>
            </a:pPr>
            <a:endParaRPr lang="en-US" dirty="0">
              <a:latin typeface="Arial" pitchFamily="34" charset="0"/>
            </a:endParaRPr>
          </a:p>
        </p:txBody>
      </p:sp>
      <p:sp>
        <p:nvSpPr>
          <p:cNvPr id="18" name="Rectangle 13"/>
          <p:cNvSpPr>
            <a:spLocks noChangeArrowheads="1"/>
          </p:cNvSpPr>
          <p:nvPr/>
        </p:nvSpPr>
        <p:spPr bwMode="auto">
          <a:xfrm>
            <a:off x="152400" y="6544638"/>
            <a:ext cx="8839200" cy="313362"/>
          </a:xfrm>
          <a:prstGeom prst="rect">
            <a:avLst/>
          </a:prstGeom>
          <a:solidFill>
            <a:schemeClr val="accent2"/>
          </a:solidFill>
          <a:ln w="9525">
            <a:noFill/>
            <a:miter lim="800000"/>
            <a:headEnd/>
            <a:tailEnd/>
          </a:ln>
        </p:spPr>
        <p:txBody>
          <a:bodyPr wrap="none" anchor="ctr"/>
          <a:lstStyle/>
          <a:p>
            <a:pPr>
              <a:defRPr/>
            </a:pPr>
            <a:endParaRPr lang="en-US" dirty="0">
              <a:latin typeface="Arial" pitchFamily="34" charset="0"/>
            </a:endParaRPr>
          </a:p>
        </p:txBody>
      </p:sp>
      <p:sp>
        <p:nvSpPr>
          <p:cNvPr id="19" name="Rectangle 9"/>
          <p:cNvSpPr>
            <a:spLocks noChangeArrowheads="1"/>
          </p:cNvSpPr>
          <p:nvPr/>
        </p:nvSpPr>
        <p:spPr bwMode="auto">
          <a:xfrm>
            <a:off x="160774" y="0"/>
            <a:ext cx="1820426"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a:noFill/>
            <a:miter lim="800000"/>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en-US" dirty="0">
              <a:latin typeface="Arial" pitchFamily="34" charset="0"/>
            </a:endParaRPr>
          </a:p>
        </p:txBody>
      </p:sp>
      <p:pic>
        <p:nvPicPr>
          <p:cNvPr id="20" name="Picture 19" descr="BentleyLOGO_4C_completeTransWhiteOnly.png"/>
          <p:cNvPicPr>
            <a:picLocks noChangeAspect="1"/>
          </p:cNvPicPr>
          <p:nvPr/>
        </p:nvPicPr>
        <p:blipFill>
          <a:blip r:embed="rId11" cstate="print"/>
          <a:stretch>
            <a:fillRect/>
          </a:stretch>
        </p:blipFill>
        <p:spPr>
          <a:xfrm>
            <a:off x="7625166" y="6561344"/>
            <a:ext cx="1208867" cy="296655"/>
          </a:xfrm>
          <a:prstGeom prst="rect">
            <a:avLst/>
          </a:prstGeom>
        </p:spPr>
      </p:pic>
      <p:sp>
        <p:nvSpPr>
          <p:cNvPr id="1036" name="Rectangle 12"/>
          <p:cNvSpPr>
            <a:spLocks noChangeArrowheads="1"/>
          </p:cNvSpPr>
          <p:nvPr/>
        </p:nvSpPr>
        <p:spPr bwMode="auto">
          <a:xfrm>
            <a:off x="8991600" y="0"/>
            <a:ext cx="152400" cy="6858000"/>
          </a:xfrm>
          <a:prstGeom prst="rect">
            <a:avLst/>
          </a:prstGeom>
          <a:solidFill>
            <a:schemeClr val="bg2"/>
          </a:solidFill>
          <a:ln w="9525">
            <a:noFill/>
            <a:miter lim="800000"/>
            <a:headEnd/>
            <a:tailEnd/>
          </a:ln>
        </p:spPr>
        <p:txBody>
          <a:bodyPr wrap="none" anchor="ctr"/>
          <a:lstStyle/>
          <a:p>
            <a:pPr>
              <a:defRPr/>
            </a:pPr>
            <a:endParaRPr lang="en-US" dirty="0">
              <a:latin typeface="Arial" pitchFamily="34" charset="0"/>
            </a:endParaRPr>
          </a:p>
        </p:txBody>
      </p:sp>
      <p:sp>
        <p:nvSpPr>
          <p:cNvPr id="1030" name="Rectangle 2"/>
          <p:cNvSpPr>
            <a:spLocks noGrp="1" noChangeArrowheads="1"/>
          </p:cNvSpPr>
          <p:nvPr>
            <p:ph type="title"/>
          </p:nvPr>
        </p:nvSpPr>
        <p:spPr bwMode="auto">
          <a:xfrm>
            <a:off x="381000" y="457200"/>
            <a:ext cx="8077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31" name="Rectangle 3"/>
          <p:cNvSpPr>
            <a:spLocks noGrp="1" noChangeArrowheads="1"/>
          </p:cNvSpPr>
          <p:nvPr>
            <p:ph type="body" idx="1"/>
          </p:nvPr>
        </p:nvSpPr>
        <p:spPr bwMode="auto">
          <a:xfrm>
            <a:off x="685800" y="13716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Line 7"/>
          <p:cNvSpPr>
            <a:spLocks noChangeShapeType="1"/>
          </p:cNvSpPr>
          <p:nvPr/>
        </p:nvSpPr>
        <p:spPr bwMode="auto">
          <a:xfrm>
            <a:off x="152400" y="0"/>
            <a:ext cx="0" cy="685800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1032" name="Line 8"/>
          <p:cNvSpPr>
            <a:spLocks noChangeShapeType="1"/>
          </p:cNvSpPr>
          <p:nvPr/>
        </p:nvSpPr>
        <p:spPr bwMode="auto">
          <a:xfrm flipH="1">
            <a:off x="0" y="304800"/>
            <a:ext cx="8991600" cy="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1034" name="Line 10"/>
          <p:cNvSpPr>
            <a:spLocks noChangeShapeType="1"/>
          </p:cNvSpPr>
          <p:nvPr/>
        </p:nvSpPr>
        <p:spPr bwMode="auto">
          <a:xfrm>
            <a:off x="1981200" y="0"/>
            <a:ext cx="0" cy="30480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1035" name="Line 11"/>
          <p:cNvSpPr>
            <a:spLocks noChangeShapeType="1"/>
          </p:cNvSpPr>
          <p:nvPr/>
        </p:nvSpPr>
        <p:spPr bwMode="auto">
          <a:xfrm>
            <a:off x="8991600" y="0"/>
            <a:ext cx="0" cy="6858000"/>
          </a:xfrm>
          <a:prstGeom prst="line">
            <a:avLst/>
          </a:prstGeom>
          <a:noFill/>
          <a:ln w="9525">
            <a:solidFill>
              <a:schemeClr val="tx1"/>
            </a:solidFill>
            <a:round/>
            <a:headEnd/>
            <a:tailEnd/>
          </a:ln>
        </p:spPr>
        <p:txBody>
          <a:bodyPr wrap="none" anchor="ctr"/>
          <a:lstStyle/>
          <a:p>
            <a:pPr>
              <a:defRPr/>
            </a:pPr>
            <a:endParaRPr lang="en-US" dirty="0">
              <a:latin typeface="Arial" pitchFamily="34" charset="0"/>
            </a:endParaRPr>
          </a:p>
        </p:txBody>
      </p:sp>
      <p:sp>
        <p:nvSpPr>
          <p:cNvPr id="14" name="TextBox 13"/>
          <p:cNvSpPr txBox="1"/>
          <p:nvPr/>
        </p:nvSpPr>
        <p:spPr>
          <a:xfrm rot="16200000">
            <a:off x="8004098" y="5463634"/>
            <a:ext cx="2125895" cy="200055"/>
          </a:xfrm>
          <a:prstGeom prst="rect">
            <a:avLst/>
          </a:prstGeom>
          <a:noFill/>
        </p:spPr>
        <p:txBody>
          <a:bodyPr wrap="square" rtlCol="0">
            <a:spAutoFit/>
          </a:bodyPr>
          <a:lstStyle/>
          <a:p>
            <a:r>
              <a:rPr lang="en-US" sz="700" dirty="0" smtClean="0">
                <a:solidFill>
                  <a:schemeClr val="tx2">
                    <a:lumMod val="65000"/>
                    <a:lumOff val="35000"/>
                  </a:schemeClr>
                </a:solidFill>
                <a:latin typeface="Arial" pitchFamily="34" charset="0"/>
              </a:rPr>
              <a:t>© 2009 Bentley</a:t>
            </a:r>
            <a:r>
              <a:rPr lang="en-US" sz="700" baseline="0" dirty="0" smtClean="0">
                <a:solidFill>
                  <a:schemeClr val="tx2">
                    <a:lumMod val="65000"/>
                    <a:lumOff val="35000"/>
                  </a:schemeClr>
                </a:solidFill>
                <a:latin typeface="Arial" pitchFamily="34" charset="0"/>
              </a:rPr>
              <a:t> Systems, Incorporated</a:t>
            </a:r>
            <a:endParaRPr lang="en-US" sz="700" dirty="0" smtClean="0">
              <a:solidFill>
                <a:schemeClr val="tx2">
                  <a:lumMod val="65000"/>
                  <a:lumOff val="35000"/>
                </a:schemeClr>
              </a:solidFill>
              <a:latin typeface="Arial" pitchFamily="34" charset="0"/>
            </a:endParaRPr>
          </a:p>
        </p:txBody>
      </p:sp>
      <p:sp>
        <p:nvSpPr>
          <p:cNvPr id="16" name="Slide Number Placeholder 1"/>
          <p:cNvSpPr txBox="1">
            <a:spLocks/>
          </p:cNvSpPr>
          <p:nvPr/>
        </p:nvSpPr>
        <p:spPr>
          <a:xfrm>
            <a:off x="228600" y="6589713"/>
            <a:ext cx="2971800" cy="268287"/>
          </a:xfrm>
          <a:prstGeom prst="rect">
            <a:avLst/>
          </a:prstGeom>
        </p:spPr>
        <p:txBody>
          <a:bodyPr/>
          <a:lstStyle>
            <a:lvl1pPr>
              <a:defRPr sz="800"/>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01AE62-ACEE-4CBF-ABCE-6DEA53F53216}" type="slidenum">
              <a:rPr kumimoji="0" lang="en-US" sz="800" b="0" i="0" u="none" strike="noStrike" kern="1200" cap="none" spc="0" normalizeH="0" baseline="0" noProof="0" smtClean="0">
                <a:ln>
                  <a:noFill/>
                </a:ln>
                <a:solidFill>
                  <a:srgbClr val="92D050"/>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r>
              <a:rPr kumimoji="0" lang="en-US" sz="800" b="0" i="0" u="none" strike="noStrike" kern="1200" cap="none" spc="0" normalizeH="0" baseline="0" noProof="0" dirty="0" smtClean="0">
                <a:ln>
                  <a:noFill/>
                </a:ln>
                <a:solidFill>
                  <a:srgbClr val="92D050"/>
                </a:solidFill>
                <a:effectLst/>
                <a:uLnTx/>
                <a:uFillTx/>
                <a:latin typeface="Arial" pitchFamily="34" charset="0"/>
                <a:ea typeface="+mn-ea"/>
                <a:cs typeface="+mn-cs"/>
              </a:rPr>
              <a:t> </a:t>
            </a:r>
            <a:r>
              <a:rPr kumimoji="0" lang="en-US" sz="800" b="0" i="0" u="none" strike="noStrike" kern="1200" cap="none" spc="0" normalizeH="0" baseline="0" noProof="0" dirty="0" smtClean="0">
                <a:ln>
                  <a:noFill/>
                </a:ln>
                <a:solidFill>
                  <a:schemeClr val="bg1"/>
                </a:solidFill>
                <a:effectLst/>
                <a:uLnTx/>
                <a:uFillTx/>
                <a:latin typeface="Arial" pitchFamily="34" charset="0"/>
                <a:ea typeface="+mn-ea"/>
                <a:cs typeface="+mn-cs"/>
              </a:rPr>
              <a:t>| WWW.BENTLEY.COM</a:t>
            </a:r>
            <a:endParaRPr kumimoji="0" lang="en-US" sz="800" b="0" i="0" u="none" strike="noStrike" kern="1200" cap="none" spc="0" normalizeH="0" baseline="0" noProof="0" dirty="0">
              <a:ln>
                <a:noFill/>
              </a:ln>
              <a:solidFill>
                <a:schemeClr val="bg1"/>
              </a:solidFill>
              <a:effectLst/>
              <a:uLnTx/>
              <a:uFillTx/>
              <a:latin typeface="Arial"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wipe dir="r"/>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2800" b="1">
          <a:solidFill>
            <a:schemeClr val="accent1"/>
          </a:solidFill>
          <a:latin typeface="Arial" pitchFamily="34" charset="0"/>
          <a:ea typeface="+mj-ea"/>
          <a:cs typeface="Arial" pitchFamily="34" charset="0"/>
        </a:defRPr>
      </a:lvl1pPr>
      <a:lvl2pPr algn="l" rtl="0" eaLnBrk="1" fontAlgn="base" hangingPunct="1">
        <a:lnSpc>
          <a:spcPct val="90000"/>
        </a:lnSpc>
        <a:spcBef>
          <a:spcPct val="0"/>
        </a:spcBef>
        <a:spcAft>
          <a:spcPct val="0"/>
        </a:spcAft>
        <a:defRPr sz="2800" b="1">
          <a:solidFill>
            <a:schemeClr val="accent1"/>
          </a:solidFill>
          <a:latin typeface="Verdana" pitchFamily="34" charset="0"/>
          <a:ea typeface="MS PGothic"/>
          <a:cs typeface="MS PGothic"/>
        </a:defRPr>
      </a:lvl2pPr>
      <a:lvl3pPr algn="l" rtl="0" eaLnBrk="1" fontAlgn="base" hangingPunct="1">
        <a:lnSpc>
          <a:spcPct val="90000"/>
        </a:lnSpc>
        <a:spcBef>
          <a:spcPct val="0"/>
        </a:spcBef>
        <a:spcAft>
          <a:spcPct val="0"/>
        </a:spcAft>
        <a:defRPr sz="2800" b="1">
          <a:solidFill>
            <a:schemeClr val="accent1"/>
          </a:solidFill>
          <a:latin typeface="Verdana" pitchFamily="34" charset="0"/>
          <a:ea typeface="MS PGothic"/>
          <a:cs typeface="MS PGothic"/>
        </a:defRPr>
      </a:lvl3pPr>
      <a:lvl4pPr algn="l" rtl="0" eaLnBrk="1" fontAlgn="base" hangingPunct="1">
        <a:lnSpc>
          <a:spcPct val="90000"/>
        </a:lnSpc>
        <a:spcBef>
          <a:spcPct val="0"/>
        </a:spcBef>
        <a:spcAft>
          <a:spcPct val="0"/>
        </a:spcAft>
        <a:defRPr sz="2800" b="1">
          <a:solidFill>
            <a:schemeClr val="accent1"/>
          </a:solidFill>
          <a:latin typeface="Verdana" pitchFamily="34" charset="0"/>
          <a:ea typeface="MS PGothic"/>
          <a:cs typeface="MS PGothic"/>
        </a:defRPr>
      </a:lvl4pPr>
      <a:lvl5pPr algn="l" rtl="0" eaLnBrk="1" fontAlgn="base" hangingPunct="1">
        <a:lnSpc>
          <a:spcPct val="90000"/>
        </a:lnSpc>
        <a:spcBef>
          <a:spcPct val="0"/>
        </a:spcBef>
        <a:spcAft>
          <a:spcPct val="0"/>
        </a:spcAft>
        <a:defRPr sz="2800" b="1">
          <a:solidFill>
            <a:schemeClr val="accent1"/>
          </a:solidFill>
          <a:latin typeface="Verdana" pitchFamily="34" charset="0"/>
          <a:ea typeface="MS PGothic"/>
          <a:cs typeface="MS PGothic"/>
        </a:defRPr>
      </a:lvl5pPr>
      <a:lvl6pPr marL="457200" algn="l" rtl="0" eaLnBrk="1" fontAlgn="base" hangingPunct="1">
        <a:spcBef>
          <a:spcPct val="0"/>
        </a:spcBef>
        <a:spcAft>
          <a:spcPct val="0"/>
        </a:spcAft>
        <a:defRPr sz="3200" b="1">
          <a:solidFill>
            <a:schemeClr val="accent1"/>
          </a:solidFill>
          <a:latin typeface="Verdana" pitchFamily="34" charset="0"/>
          <a:ea typeface="MS PGothic"/>
          <a:cs typeface="MS PGothic"/>
        </a:defRPr>
      </a:lvl6pPr>
      <a:lvl7pPr marL="914400" algn="l" rtl="0" eaLnBrk="1" fontAlgn="base" hangingPunct="1">
        <a:spcBef>
          <a:spcPct val="0"/>
        </a:spcBef>
        <a:spcAft>
          <a:spcPct val="0"/>
        </a:spcAft>
        <a:defRPr sz="3200" b="1">
          <a:solidFill>
            <a:schemeClr val="accent1"/>
          </a:solidFill>
          <a:latin typeface="Verdana" pitchFamily="34" charset="0"/>
          <a:ea typeface="MS PGothic"/>
          <a:cs typeface="MS PGothic"/>
        </a:defRPr>
      </a:lvl7pPr>
      <a:lvl8pPr marL="1371600" algn="l" rtl="0" eaLnBrk="1" fontAlgn="base" hangingPunct="1">
        <a:spcBef>
          <a:spcPct val="0"/>
        </a:spcBef>
        <a:spcAft>
          <a:spcPct val="0"/>
        </a:spcAft>
        <a:defRPr sz="3200" b="1">
          <a:solidFill>
            <a:schemeClr val="accent1"/>
          </a:solidFill>
          <a:latin typeface="Verdana" pitchFamily="34" charset="0"/>
          <a:ea typeface="MS PGothic"/>
          <a:cs typeface="MS PGothic"/>
        </a:defRPr>
      </a:lvl8pPr>
      <a:lvl9pPr marL="1828800" algn="l" rtl="0" eaLnBrk="1" fontAlgn="base" hangingPunct="1">
        <a:spcBef>
          <a:spcPct val="0"/>
        </a:spcBef>
        <a:spcAft>
          <a:spcPct val="0"/>
        </a:spcAft>
        <a:defRPr sz="3200" b="1">
          <a:solidFill>
            <a:schemeClr val="accent1"/>
          </a:solidFill>
          <a:latin typeface="Verdana" pitchFamily="34" charset="0"/>
          <a:ea typeface="MS PGothic"/>
          <a:cs typeface="MS PGothic"/>
        </a:defRPr>
      </a:lvl9pPr>
    </p:titleStyle>
    <p:bodyStyle>
      <a:lvl1pPr marL="342900" indent="-342900" algn="l" rtl="0" eaLnBrk="1" fontAlgn="base" hangingPunct="1">
        <a:lnSpc>
          <a:spcPct val="90000"/>
        </a:lnSpc>
        <a:spcBef>
          <a:spcPts val="2000"/>
        </a:spcBef>
        <a:spcAft>
          <a:spcPct val="0"/>
        </a:spcAft>
        <a:buChar char="•"/>
        <a:defRPr sz="2400">
          <a:solidFill>
            <a:schemeClr val="tx1"/>
          </a:solidFill>
          <a:latin typeface="Arial" pitchFamily="34" charset="0"/>
          <a:ea typeface="+mn-ea"/>
          <a:cs typeface="Arial" pitchFamily="34" charset="0"/>
        </a:defRPr>
      </a:lvl1pPr>
      <a:lvl2pPr marL="742950" indent="-285750" algn="l" rtl="0" eaLnBrk="1" fontAlgn="base" hangingPunct="1">
        <a:lnSpc>
          <a:spcPct val="90000"/>
        </a:lnSpc>
        <a:spcBef>
          <a:spcPts val="600"/>
        </a:spcBef>
        <a:spcAft>
          <a:spcPct val="0"/>
        </a:spcAft>
        <a:buClr>
          <a:schemeClr val="accent1"/>
        </a:buClr>
        <a:buChar char="–"/>
        <a:defRPr sz="2000">
          <a:solidFill>
            <a:schemeClr val="tx1"/>
          </a:solidFill>
          <a:latin typeface="Arial" pitchFamily="34" charset="0"/>
          <a:ea typeface="+mn-ea"/>
          <a:cs typeface="Arial" pitchFamily="34" charset="0"/>
        </a:defRPr>
      </a:lvl2pPr>
      <a:lvl3pPr marL="1143000" indent="-228600" algn="l" rtl="0" eaLnBrk="1" fontAlgn="base" hangingPunct="1">
        <a:lnSpc>
          <a:spcPct val="90000"/>
        </a:lnSpc>
        <a:spcBef>
          <a:spcPts val="600"/>
        </a:spcBef>
        <a:spcAft>
          <a:spcPct val="0"/>
        </a:spcAft>
        <a:buChar char="•"/>
        <a:defRPr sz="16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accent1"/>
        </a:buClr>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defRPr sz="2000">
          <a:solidFill>
            <a:schemeClr val="tx1"/>
          </a:solidFill>
          <a:latin typeface="+mn-lt"/>
          <a:ea typeface="+mn-ea"/>
          <a:cs typeface="+mn-cs"/>
        </a:defRPr>
      </a:lvl6pPr>
      <a:lvl7pPr marL="2971800" indent="-228600" algn="l" rtl="0" eaLnBrk="1" fontAlgn="base" hangingPunct="1">
        <a:spcBef>
          <a:spcPct val="20000"/>
        </a:spcBef>
        <a:spcAft>
          <a:spcPct val="0"/>
        </a:spcAft>
        <a:defRPr sz="2000">
          <a:solidFill>
            <a:schemeClr val="tx1"/>
          </a:solidFill>
          <a:latin typeface="+mn-lt"/>
          <a:ea typeface="+mn-ea"/>
          <a:cs typeface="+mn-cs"/>
        </a:defRPr>
      </a:lvl7pPr>
      <a:lvl8pPr marL="3429000" indent="-228600" algn="l" rtl="0" eaLnBrk="1" fontAlgn="base" hangingPunct="1">
        <a:spcBef>
          <a:spcPct val="20000"/>
        </a:spcBef>
        <a:spcAft>
          <a:spcPct val="0"/>
        </a:spcAft>
        <a:defRPr sz="2000">
          <a:solidFill>
            <a:schemeClr val="tx1"/>
          </a:solidFill>
          <a:latin typeface="+mn-lt"/>
          <a:ea typeface="+mn-ea"/>
          <a:cs typeface="+mn-cs"/>
        </a:defRPr>
      </a:lvl8pPr>
      <a:lvl9pPr marL="3886200" indent="-228600" algn="l" rtl="0" eaLnBrk="1" fontAlgn="base" hangingPunct="1">
        <a:spcBef>
          <a:spcPct val="20000"/>
        </a:spcBef>
        <a:spcAft>
          <a:spcPct val="0"/>
        </a:spcAft>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Ease of use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9771395"/>
              </p:ext>
            </p:extLst>
          </p:nvPr>
        </p:nvGraphicFramePr>
        <p:xfrm>
          <a:off x="685799" y="1517386"/>
          <a:ext cx="7620001" cy="4502414"/>
        </p:xfrm>
        <a:graphic>
          <a:graphicData uri="http://schemas.openxmlformats.org/drawingml/2006/table">
            <a:tbl>
              <a:tblPr firstRow="1" bandRow="1">
                <a:tableStyleId>{F5AB1C69-6EDB-4FF4-983F-18BD219EF322}</a:tableStyleId>
              </a:tblPr>
              <a:tblGrid>
                <a:gridCol w="4021667"/>
                <a:gridCol w="1007534"/>
                <a:gridCol w="1250244"/>
                <a:gridCol w="1340556"/>
              </a:tblGrid>
              <a:tr h="642604">
                <a:tc>
                  <a:txBody>
                    <a:bodyPr/>
                    <a:lstStyle/>
                    <a:p>
                      <a:endParaRPr lang="en-US"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err="1" smtClean="0"/>
                        <a:t>WaterGEMS</a:t>
                      </a:r>
                      <a:endParaRPr lang="en-US" sz="1600" dirty="0"/>
                    </a:p>
                  </a:txBody>
                  <a:tcPr/>
                </a:tc>
              </a:tr>
              <a:tr h="424194">
                <a:tc>
                  <a:txBody>
                    <a:bodyPr/>
                    <a:lstStyle/>
                    <a:p>
                      <a:r>
                        <a:rPr lang="en-US" dirty="0" smtClean="0"/>
                        <a:t>Model Layout / Data Entry</a:t>
                      </a:r>
                    </a:p>
                  </a:txBody>
                  <a:tcPr/>
                </a:tc>
                <a:tc>
                  <a:txBody>
                    <a:bodyPr/>
                    <a:lstStyle/>
                    <a:p>
                      <a:endParaRPr lang="en-US"/>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Tabular Reports</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a:t>
                      </a:r>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Contours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Element </a:t>
                      </a:r>
                      <a:r>
                        <a:rPr lang="en-US" dirty="0" err="1" smtClean="0"/>
                        <a:t>Symbology</a:t>
                      </a:r>
                      <a:endParaRPr lang="en-US" dirty="0" smtClean="0"/>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Pressure Zone Manager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Navigator</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Export to Google Earth</a:t>
                      </a:r>
                    </a:p>
                  </a:txBody>
                  <a:tcPr/>
                </a:tc>
                <a:tc>
                  <a:txBody>
                    <a:bodyPr/>
                    <a:lstStyle/>
                    <a:p>
                      <a:endParaRPr lang="en-US"/>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372302">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 Available</a:t>
                      </a:r>
                      <a:r>
                        <a:rPr lang="en-US" sz="1200" baseline="0" dirty="0" smtClean="0">
                          <a:solidFill>
                            <a:schemeClr val="tx1"/>
                          </a:solidFill>
                        </a:rPr>
                        <a:t> in the </a:t>
                      </a:r>
                      <a:r>
                        <a:rPr lang="en-US" sz="1200" baseline="0" dirty="0" err="1" smtClean="0">
                          <a:solidFill>
                            <a:schemeClr val="tx1"/>
                          </a:solidFill>
                        </a:rPr>
                        <a:t>MicroStation</a:t>
                      </a:r>
                      <a:r>
                        <a:rPr lang="en-US" sz="1200" baseline="0" dirty="0" smtClean="0">
                          <a:solidFill>
                            <a:schemeClr val="tx1"/>
                          </a:solidFill>
                        </a:rPr>
                        <a:t> platform only</a:t>
                      </a:r>
                      <a:br>
                        <a:rPr lang="en-US" sz="1200" baseline="0" dirty="0" smtClean="0">
                          <a:solidFill>
                            <a:schemeClr val="tx1"/>
                          </a:solidFill>
                        </a:rPr>
                      </a:br>
                      <a:r>
                        <a:rPr lang="en-US" sz="1200" baseline="0" dirty="0" smtClean="0">
                          <a:solidFill>
                            <a:schemeClr val="tx1"/>
                          </a:solidFill>
                        </a:rPr>
                        <a:t>**Available In </a:t>
                      </a:r>
                      <a:r>
                        <a:rPr lang="en-US" sz="1200" baseline="0" dirty="0" err="1" smtClean="0">
                          <a:solidFill>
                            <a:schemeClr val="tx1"/>
                          </a:solidFill>
                        </a:rPr>
                        <a:t>MicroStation</a:t>
                      </a:r>
                      <a:r>
                        <a:rPr lang="en-US" sz="1200" baseline="0" dirty="0" smtClean="0">
                          <a:solidFill>
                            <a:schemeClr val="tx1"/>
                          </a:solidFill>
                        </a:rPr>
                        <a:t> and </a:t>
                      </a:r>
                      <a:r>
                        <a:rPr lang="en-US" sz="1200" baseline="0" dirty="0" err="1" smtClean="0">
                          <a:solidFill>
                            <a:schemeClr val="tx1"/>
                          </a:solidFill>
                        </a:rPr>
                        <a:t>ArcGIS</a:t>
                      </a:r>
                      <a:r>
                        <a:rPr lang="en-US" sz="1200" baseline="0" dirty="0" smtClean="0">
                          <a:solidFill>
                            <a:schemeClr val="tx1"/>
                          </a:solidFill>
                        </a:rPr>
                        <a:t> platforms</a:t>
                      </a:r>
                      <a:endParaRPr lang="en-US" sz="1200" dirty="0" smtClean="0">
                        <a:solidFill>
                          <a:schemeClr val="tx1"/>
                        </a:solidFill>
                      </a:endParaRPr>
                    </a:p>
                  </a:txBody>
                  <a:tcPr>
                    <a:solidFill>
                      <a:schemeClr val="bg1"/>
                    </a:solidFill>
                  </a:tcPr>
                </a:tc>
                <a:tc hMerge="1">
                  <a:txBody>
                    <a:bodyPr/>
                    <a:lstStyle/>
                    <a:p>
                      <a:endParaRPr lang="en-US"/>
                    </a:p>
                  </a:txBody>
                  <a:tcPr>
                    <a:solidFill>
                      <a:schemeClr val="bg1"/>
                    </a:solidFill>
                  </a:tcPr>
                </a:tc>
                <a:tc hMerge="1">
                  <a:txBody>
                    <a:bodyPr/>
                    <a:lstStyle/>
                    <a:p>
                      <a:endParaRPr lang="en-US" dirty="0"/>
                    </a:p>
                  </a:txBody>
                  <a:tcPr>
                    <a:solidFill>
                      <a:schemeClr val="bg1"/>
                    </a:solidFill>
                  </a:tcPr>
                </a:tc>
                <a:tc hMerge="1">
                  <a:txBody>
                    <a:bodyPr/>
                    <a:lstStyle/>
                    <a:p>
                      <a:endParaRPr lang="en-US" dirty="0"/>
                    </a:p>
                  </a:txBody>
                  <a:tcPr>
                    <a:solidFill>
                      <a:schemeClr val="bg1"/>
                    </a:solidFill>
                  </a:tcPr>
                </a:tc>
              </a:tr>
            </a:tbl>
          </a:graphicData>
        </a:graphic>
      </p:graphicFrame>
      <p:sp>
        <p:nvSpPr>
          <p:cNvPr id="6" name="Oval 5"/>
          <p:cNvSpPr/>
          <p:nvPr/>
        </p:nvSpPr>
        <p:spPr bwMode="gray">
          <a:xfrm flipV="1">
            <a:off x="7467600" y="220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7" name="Oval 6"/>
          <p:cNvSpPr/>
          <p:nvPr/>
        </p:nvSpPr>
        <p:spPr bwMode="gray">
          <a:xfrm flipV="1">
            <a:off x="5029200" y="220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9" name="Oval 8"/>
          <p:cNvSpPr/>
          <p:nvPr/>
        </p:nvSpPr>
        <p:spPr bwMode="gray">
          <a:xfrm flipV="1">
            <a:off x="7467600" y="26452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1" name="Oval 10"/>
          <p:cNvSpPr/>
          <p:nvPr/>
        </p:nvSpPr>
        <p:spPr bwMode="gray">
          <a:xfrm flipV="1">
            <a:off x="7467600" y="3004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2" name="Oval 11"/>
          <p:cNvSpPr/>
          <p:nvPr/>
        </p:nvSpPr>
        <p:spPr bwMode="gray">
          <a:xfrm flipV="1">
            <a:off x="5029200" y="3004456"/>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3" name="Oval 12"/>
          <p:cNvSpPr/>
          <p:nvPr/>
        </p:nvSpPr>
        <p:spPr bwMode="gray">
          <a:xfrm flipV="1">
            <a:off x="7467600" y="3363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5" name="Oval 14"/>
          <p:cNvSpPr/>
          <p:nvPr/>
        </p:nvSpPr>
        <p:spPr bwMode="gray">
          <a:xfrm flipV="1">
            <a:off x="7467600" y="3744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7" name="Oval 16"/>
          <p:cNvSpPr/>
          <p:nvPr/>
        </p:nvSpPr>
        <p:spPr bwMode="gray">
          <a:xfrm flipV="1">
            <a:off x="7467600" y="4125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8" name="Oval 17"/>
          <p:cNvSpPr/>
          <p:nvPr/>
        </p:nvSpPr>
        <p:spPr bwMode="gray">
          <a:xfrm flipV="1">
            <a:off x="5029200" y="4495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9" name="Oval 18"/>
          <p:cNvSpPr/>
          <p:nvPr/>
        </p:nvSpPr>
        <p:spPr bwMode="gray">
          <a:xfrm flipV="1">
            <a:off x="7467600" y="4506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0" name="Oval 19"/>
          <p:cNvSpPr/>
          <p:nvPr/>
        </p:nvSpPr>
        <p:spPr bwMode="gray">
          <a:xfrm flipV="1">
            <a:off x="5029200" y="4876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7467600" y="4887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5029200" y="5257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3" name="Oval 22"/>
          <p:cNvSpPr/>
          <p:nvPr/>
        </p:nvSpPr>
        <p:spPr bwMode="gray">
          <a:xfrm flipV="1">
            <a:off x="7467600" y="525916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grpSp>
        <p:nvGrpSpPr>
          <p:cNvPr id="32" name="Group 31"/>
          <p:cNvGrpSpPr/>
          <p:nvPr/>
        </p:nvGrpSpPr>
        <p:grpSpPr>
          <a:xfrm>
            <a:off x="990600" y="6019800"/>
            <a:ext cx="7380426" cy="381000"/>
            <a:chOff x="990600" y="6019800"/>
            <a:chExt cx="7380426" cy="381000"/>
          </a:xfrm>
        </p:grpSpPr>
        <p:sp>
          <p:nvSpPr>
            <p:cNvPr id="33" name="Oval 32"/>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5" name="Oval 34"/>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6" name="TextBox 35"/>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37" name="TextBox 36"/>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38" name="TextBox 37"/>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39" name="Oval 38"/>
          <p:cNvSpPr/>
          <p:nvPr/>
        </p:nvSpPr>
        <p:spPr bwMode="gray">
          <a:xfrm flipV="1">
            <a:off x="5029200" y="2623458"/>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5029200" y="3744686"/>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5029200" y="3363686"/>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1" name="Oval 30"/>
          <p:cNvSpPr/>
          <p:nvPr/>
        </p:nvSpPr>
        <p:spPr bwMode="gray">
          <a:xfrm flipV="1">
            <a:off x="5029200" y="4125686"/>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0" name="Oval 39"/>
          <p:cNvSpPr/>
          <p:nvPr/>
        </p:nvSpPr>
        <p:spPr bwMode="gray">
          <a:xfrm flipV="1">
            <a:off x="6172200" y="220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1" name="Oval 40"/>
          <p:cNvSpPr/>
          <p:nvPr/>
        </p:nvSpPr>
        <p:spPr bwMode="gray">
          <a:xfrm flipV="1">
            <a:off x="6172200" y="26452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2" name="Oval 41"/>
          <p:cNvSpPr/>
          <p:nvPr/>
        </p:nvSpPr>
        <p:spPr bwMode="gray">
          <a:xfrm flipV="1">
            <a:off x="6172200" y="3004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3" name="Oval 42"/>
          <p:cNvSpPr/>
          <p:nvPr/>
        </p:nvSpPr>
        <p:spPr bwMode="gray">
          <a:xfrm flipV="1">
            <a:off x="6172200" y="3363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4" name="Oval 43"/>
          <p:cNvSpPr/>
          <p:nvPr/>
        </p:nvSpPr>
        <p:spPr bwMode="gray">
          <a:xfrm flipV="1">
            <a:off x="6172200" y="3744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5" name="Oval 44"/>
          <p:cNvSpPr/>
          <p:nvPr/>
        </p:nvSpPr>
        <p:spPr bwMode="gray">
          <a:xfrm flipV="1">
            <a:off x="6172200" y="4125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6" name="Oval 45"/>
          <p:cNvSpPr/>
          <p:nvPr/>
        </p:nvSpPr>
        <p:spPr bwMode="gray">
          <a:xfrm flipV="1">
            <a:off x="6172200" y="4506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7" name="Oval 46"/>
          <p:cNvSpPr/>
          <p:nvPr/>
        </p:nvSpPr>
        <p:spPr bwMode="gray">
          <a:xfrm flipV="1">
            <a:off x="6172200" y="4887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9" name="Oval 48"/>
          <p:cNvSpPr/>
          <p:nvPr/>
        </p:nvSpPr>
        <p:spPr bwMode="gray">
          <a:xfrm flipV="1">
            <a:off x="6172200" y="5259161"/>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Modeling Elements</a:t>
            </a:r>
            <a:endParaRPr lang="en-US" dirty="0"/>
          </a:p>
        </p:txBody>
      </p:sp>
      <p:graphicFrame>
        <p:nvGraphicFramePr>
          <p:cNvPr id="5" name="Table 4"/>
          <p:cNvGraphicFramePr>
            <a:graphicFrameLocks noGrp="1"/>
          </p:cNvGraphicFramePr>
          <p:nvPr/>
        </p:nvGraphicFramePr>
        <p:xfrm>
          <a:off x="685800" y="1143000"/>
          <a:ext cx="7620001" cy="4789818"/>
        </p:xfrm>
        <a:graphic>
          <a:graphicData uri="http://schemas.openxmlformats.org/drawingml/2006/table">
            <a:tbl>
              <a:tblPr firstRow="1" bandRow="1">
                <a:tableStyleId>{F5AB1C69-6EDB-4FF4-983F-18BD219EF322}</a:tableStyleId>
              </a:tblPr>
              <a:tblGrid>
                <a:gridCol w="4021667"/>
                <a:gridCol w="1007533"/>
                <a:gridCol w="1250245"/>
                <a:gridCol w="1340556"/>
              </a:tblGrid>
              <a:tr h="642604">
                <a:tc>
                  <a:txBody>
                    <a:bodyPr/>
                    <a:lstStyle/>
                    <a:p>
                      <a:endParaRPr lang="en-US" sz="1600"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err="1" smtClean="0"/>
                        <a:t>WaterGEMS</a:t>
                      </a:r>
                      <a:endParaRPr lang="en-US" sz="1600" dirty="0"/>
                    </a:p>
                  </a:txBody>
                  <a:tcPr/>
                </a:tc>
              </a:tr>
              <a:tr h="424194">
                <a:tc>
                  <a:txBody>
                    <a:bodyPr/>
                    <a:lstStyle/>
                    <a:p>
                      <a:r>
                        <a:rPr lang="en-US" dirty="0" smtClean="0"/>
                        <a:t>Reservoir</a:t>
                      </a:r>
                    </a:p>
                  </a:txBody>
                  <a:tcPr/>
                </a:tc>
                <a:tc>
                  <a:txBody>
                    <a:bodyPr/>
                    <a:lstStyle/>
                    <a:p>
                      <a:endParaRPr lang="en-US"/>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Tank</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Junction</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Pipe</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err="1" smtClean="0"/>
                        <a:t>PRV</a:t>
                      </a:r>
                      <a:r>
                        <a:rPr lang="en-US" dirty="0" smtClean="0"/>
                        <a:t>,</a:t>
                      </a:r>
                      <a:r>
                        <a:rPr lang="en-US" baseline="0" dirty="0" smtClean="0"/>
                        <a:t> </a:t>
                      </a:r>
                      <a:r>
                        <a:rPr lang="en-US" baseline="0" dirty="0" err="1" smtClean="0"/>
                        <a:t>PSV</a:t>
                      </a:r>
                      <a:r>
                        <a:rPr lang="en-US" baseline="0" dirty="0" smtClean="0"/>
                        <a:t>, </a:t>
                      </a:r>
                      <a:r>
                        <a:rPr lang="en-US" baseline="0" dirty="0" err="1" smtClean="0"/>
                        <a:t>PBV</a:t>
                      </a:r>
                      <a:r>
                        <a:rPr lang="en-US" baseline="0" dirty="0" smtClean="0"/>
                        <a:t>, </a:t>
                      </a:r>
                      <a:r>
                        <a:rPr lang="en-US" baseline="0" dirty="0" err="1" smtClean="0"/>
                        <a:t>FCV</a:t>
                      </a:r>
                      <a:r>
                        <a:rPr lang="en-US" baseline="0" dirty="0" smtClean="0"/>
                        <a:t>, </a:t>
                      </a:r>
                      <a:r>
                        <a:rPr lang="en-US" baseline="0" dirty="0" err="1" smtClean="0"/>
                        <a:t>TCV</a:t>
                      </a:r>
                      <a:r>
                        <a:rPr lang="en-US" baseline="0" dirty="0" smtClean="0"/>
                        <a:t>, </a:t>
                      </a:r>
                      <a:r>
                        <a:rPr lang="en-US" baseline="0" dirty="0" err="1" smtClean="0"/>
                        <a:t>GPV</a:t>
                      </a:r>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Air valves at high points</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err="1" smtClean="0"/>
                        <a:t>Hydropneumatic</a:t>
                      </a:r>
                      <a:r>
                        <a:rPr lang="en-US" dirty="0" smtClean="0"/>
                        <a:t> Tanks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r>
                        <a:rPr lang="en-US" dirty="0" smtClean="0"/>
                        <a:t>Isolation Valves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r>
                        <a:rPr lang="en-US" dirty="0" smtClean="0"/>
                        <a:t>Hydrants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r>
                        <a:rPr lang="en-US" dirty="0" smtClean="0"/>
                        <a:t>Variable Speed Pump</a:t>
                      </a:r>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r>
                        <a:rPr lang="en-US" dirty="0" smtClean="0"/>
                        <a:t>Variable Speed Pump Battery</a:t>
                      </a:r>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13" name="Oval 12"/>
          <p:cNvSpPr/>
          <p:nvPr/>
        </p:nvSpPr>
        <p:spPr bwMode="gray">
          <a:xfrm flipV="1">
            <a:off x="7315200" y="1828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4" name="Oval 13"/>
          <p:cNvSpPr/>
          <p:nvPr/>
        </p:nvSpPr>
        <p:spPr bwMode="gray">
          <a:xfrm flipV="1">
            <a:off x="7315200" y="22642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5" name="Oval 14"/>
          <p:cNvSpPr/>
          <p:nvPr/>
        </p:nvSpPr>
        <p:spPr bwMode="gray">
          <a:xfrm flipV="1">
            <a:off x="7315200" y="2623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6" name="Oval 15"/>
          <p:cNvSpPr/>
          <p:nvPr/>
        </p:nvSpPr>
        <p:spPr bwMode="gray">
          <a:xfrm flipV="1">
            <a:off x="7315200" y="2982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7" name="Oval 16"/>
          <p:cNvSpPr/>
          <p:nvPr/>
        </p:nvSpPr>
        <p:spPr bwMode="gray">
          <a:xfrm flipV="1">
            <a:off x="7315200" y="3363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8" name="Oval 17"/>
          <p:cNvSpPr/>
          <p:nvPr/>
        </p:nvSpPr>
        <p:spPr bwMode="gray">
          <a:xfrm flipV="1">
            <a:off x="7315200" y="3744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9" name="Oval 18"/>
          <p:cNvSpPr/>
          <p:nvPr/>
        </p:nvSpPr>
        <p:spPr bwMode="gray">
          <a:xfrm flipV="1">
            <a:off x="7315200" y="4125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0" name="Oval 19"/>
          <p:cNvSpPr/>
          <p:nvPr/>
        </p:nvSpPr>
        <p:spPr bwMode="gray">
          <a:xfrm flipV="1">
            <a:off x="7315200" y="4506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7315200" y="4887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7315200" y="524691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3" name="Oval 22"/>
          <p:cNvSpPr/>
          <p:nvPr/>
        </p:nvSpPr>
        <p:spPr bwMode="gray">
          <a:xfrm flipV="1">
            <a:off x="7315200" y="560614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4" name="Oval 23"/>
          <p:cNvSpPr/>
          <p:nvPr/>
        </p:nvSpPr>
        <p:spPr bwMode="gray">
          <a:xfrm flipV="1">
            <a:off x="5105400" y="1828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5" name="Oval 24"/>
          <p:cNvSpPr/>
          <p:nvPr/>
        </p:nvSpPr>
        <p:spPr bwMode="gray">
          <a:xfrm flipV="1">
            <a:off x="5105400" y="22642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6" name="Oval 25"/>
          <p:cNvSpPr/>
          <p:nvPr/>
        </p:nvSpPr>
        <p:spPr bwMode="gray">
          <a:xfrm flipV="1">
            <a:off x="5105400" y="2623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7" name="Oval 26"/>
          <p:cNvSpPr/>
          <p:nvPr/>
        </p:nvSpPr>
        <p:spPr bwMode="gray">
          <a:xfrm flipV="1">
            <a:off x="5105400" y="2982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8" name="Oval 27"/>
          <p:cNvSpPr/>
          <p:nvPr/>
        </p:nvSpPr>
        <p:spPr bwMode="gray">
          <a:xfrm flipV="1">
            <a:off x="5105400" y="3363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5105400" y="3733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5105400" y="4114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1" name="Oval 30"/>
          <p:cNvSpPr/>
          <p:nvPr/>
        </p:nvSpPr>
        <p:spPr bwMode="gray">
          <a:xfrm flipV="1">
            <a:off x="5105400" y="4495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2" name="Oval 31"/>
          <p:cNvSpPr/>
          <p:nvPr/>
        </p:nvSpPr>
        <p:spPr bwMode="gray">
          <a:xfrm flipV="1">
            <a:off x="5105400" y="4876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3" name="Oval 32"/>
          <p:cNvSpPr/>
          <p:nvPr/>
        </p:nvSpPr>
        <p:spPr bwMode="gray">
          <a:xfrm flipV="1">
            <a:off x="5105400" y="5606144"/>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5105400" y="5225142"/>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grpSp>
        <p:nvGrpSpPr>
          <p:cNvPr id="35" name="Group 34"/>
          <p:cNvGrpSpPr/>
          <p:nvPr/>
        </p:nvGrpSpPr>
        <p:grpSpPr>
          <a:xfrm>
            <a:off x="990600" y="6019800"/>
            <a:ext cx="7380426" cy="381000"/>
            <a:chOff x="990600" y="6019800"/>
            <a:chExt cx="7380426" cy="381000"/>
          </a:xfrm>
        </p:grpSpPr>
        <p:sp>
          <p:nvSpPr>
            <p:cNvPr id="36" name="Oval 35"/>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7" name="Oval 36"/>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8" name="Oval 37"/>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9" name="TextBox 38"/>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40" name="TextBox 39"/>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41" name="TextBox 40"/>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42" name="Oval 41"/>
          <p:cNvSpPr/>
          <p:nvPr/>
        </p:nvSpPr>
        <p:spPr bwMode="gray">
          <a:xfrm flipV="1">
            <a:off x="6172200" y="1828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3" name="Oval 42"/>
          <p:cNvSpPr/>
          <p:nvPr/>
        </p:nvSpPr>
        <p:spPr bwMode="gray">
          <a:xfrm flipV="1">
            <a:off x="6172200" y="22642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4" name="Oval 43"/>
          <p:cNvSpPr/>
          <p:nvPr/>
        </p:nvSpPr>
        <p:spPr bwMode="gray">
          <a:xfrm flipV="1">
            <a:off x="6172200" y="2623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5" name="Oval 44"/>
          <p:cNvSpPr/>
          <p:nvPr/>
        </p:nvSpPr>
        <p:spPr bwMode="gray">
          <a:xfrm flipV="1">
            <a:off x="6172200" y="2982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6" name="Oval 45"/>
          <p:cNvSpPr/>
          <p:nvPr/>
        </p:nvSpPr>
        <p:spPr bwMode="gray">
          <a:xfrm flipV="1">
            <a:off x="6172200" y="3363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7" name="Oval 46"/>
          <p:cNvSpPr/>
          <p:nvPr/>
        </p:nvSpPr>
        <p:spPr bwMode="gray">
          <a:xfrm flipV="1">
            <a:off x="6172200" y="3744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8" name="Oval 47"/>
          <p:cNvSpPr/>
          <p:nvPr/>
        </p:nvSpPr>
        <p:spPr bwMode="gray">
          <a:xfrm flipV="1">
            <a:off x="6172200" y="4125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9" name="Oval 48"/>
          <p:cNvSpPr/>
          <p:nvPr/>
        </p:nvSpPr>
        <p:spPr bwMode="gray">
          <a:xfrm flipV="1">
            <a:off x="6172200" y="4506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50" name="Oval 49"/>
          <p:cNvSpPr/>
          <p:nvPr/>
        </p:nvSpPr>
        <p:spPr bwMode="gray">
          <a:xfrm flipV="1">
            <a:off x="6172200" y="4887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51" name="Oval 50"/>
          <p:cNvSpPr/>
          <p:nvPr/>
        </p:nvSpPr>
        <p:spPr bwMode="gray">
          <a:xfrm flipV="1">
            <a:off x="6172200" y="524691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52" name="Oval 51"/>
          <p:cNvSpPr/>
          <p:nvPr/>
        </p:nvSpPr>
        <p:spPr bwMode="gray">
          <a:xfrm flipV="1">
            <a:off x="6172200" y="560614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CAD, GIS Interoperability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3078491"/>
              </p:ext>
            </p:extLst>
          </p:nvPr>
        </p:nvGraphicFramePr>
        <p:xfrm>
          <a:off x="685800" y="1295400"/>
          <a:ext cx="7620001" cy="4789818"/>
        </p:xfrm>
        <a:graphic>
          <a:graphicData uri="http://schemas.openxmlformats.org/drawingml/2006/table">
            <a:tbl>
              <a:tblPr firstRow="1" bandRow="1">
                <a:tableStyleId>{F5AB1C69-6EDB-4FF4-983F-18BD219EF322}</a:tableStyleId>
              </a:tblPr>
              <a:tblGrid>
                <a:gridCol w="4021667"/>
                <a:gridCol w="1007533"/>
                <a:gridCol w="1250245"/>
                <a:gridCol w="1340556"/>
              </a:tblGrid>
              <a:tr h="642604">
                <a:tc>
                  <a:txBody>
                    <a:bodyPr/>
                    <a:lstStyle/>
                    <a:p>
                      <a:endParaRPr lang="en-US" sz="1600"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err="1" smtClean="0"/>
                        <a:t>WaterGEMS</a:t>
                      </a:r>
                      <a:endParaRPr lang="en-US" sz="1600" dirty="0"/>
                    </a:p>
                  </a:txBody>
                  <a:tcPr/>
                </a:tc>
              </a:tr>
              <a:tr h="424194">
                <a:tc>
                  <a:txBody>
                    <a:bodyPr/>
                    <a:lstStyle/>
                    <a:p>
                      <a:r>
                        <a:rPr lang="en-US" dirty="0" smtClean="0"/>
                        <a:t>Database import/export</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Convert CAD to pipes</a:t>
                      </a:r>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r>
                        <a:rPr lang="en-US" dirty="0" err="1" smtClean="0"/>
                        <a:t>Shapefile</a:t>
                      </a:r>
                      <a:r>
                        <a:rPr lang="en-US" dirty="0" smtClean="0"/>
                        <a:t> import / export</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Runs inside of </a:t>
                      </a:r>
                      <a:r>
                        <a:rPr lang="en-US" dirty="0" err="1" smtClean="0"/>
                        <a:t>ArcGIS</a:t>
                      </a:r>
                      <a:endParaRPr lang="en-US" dirty="0" smtClean="0"/>
                    </a:p>
                  </a:txBody>
                  <a:tcPr/>
                </a:tc>
                <a:tc>
                  <a:txBody>
                    <a:bodyPr/>
                    <a:lstStyle/>
                    <a:p>
                      <a:endParaRPr lang="en-US" dirty="0"/>
                    </a:p>
                  </a:txBody>
                  <a:tcPr/>
                </a:tc>
                <a:tc>
                  <a:txBody>
                    <a:bodyPr/>
                    <a:lstStyle/>
                    <a:p>
                      <a:endParaRPr lang="en-US" dirty="0"/>
                    </a:p>
                  </a:txBody>
                  <a:tcPr/>
                </a:tc>
                <a:tc>
                  <a:txBody>
                    <a:bodyPr/>
                    <a:lstStyle/>
                    <a:p>
                      <a:endParaRPr lang="en-US"/>
                    </a:p>
                  </a:txBody>
                  <a:tcPr/>
                </a:tc>
              </a:tr>
              <a:tr h="372302">
                <a:tc>
                  <a:txBody>
                    <a:bodyPr/>
                    <a:lstStyle/>
                    <a:p>
                      <a:r>
                        <a:rPr lang="en-US" dirty="0" smtClean="0"/>
                        <a:t>Runs inside of AutoCAD </a:t>
                      </a:r>
                    </a:p>
                  </a:txBody>
                  <a:tcPr/>
                </a:tc>
                <a:tc>
                  <a:txBody>
                    <a:bodyPr/>
                    <a:lstStyle/>
                    <a:p>
                      <a:endParaRPr lang="en-US"/>
                    </a:p>
                  </a:txBody>
                  <a:tcPr/>
                </a:tc>
                <a:tc>
                  <a:txBody>
                    <a:bodyPr/>
                    <a:lstStyle/>
                    <a:p>
                      <a:r>
                        <a:rPr lang="en-US" dirty="0" smtClean="0"/>
                        <a:t>           *</a:t>
                      </a:r>
                      <a:endParaRPr lang="en-US" dirty="0"/>
                    </a:p>
                  </a:txBody>
                  <a:tcPr/>
                </a:tc>
                <a:tc>
                  <a:txBody>
                    <a:bodyPr/>
                    <a:lstStyle/>
                    <a:p>
                      <a:endParaRPr lang="en-US"/>
                    </a:p>
                  </a:txBody>
                  <a:tcPr/>
                </a:tc>
              </a:tr>
              <a:tr h="372302">
                <a:tc>
                  <a:txBody>
                    <a:bodyPr/>
                    <a:lstStyle/>
                    <a:p>
                      <a:r>
                        <a:rPr lang="en-US" dirty="0" smtClean="0"/>
                        <a:t>Runs inside of </a:t>
                      </a:r>
                      <a:r>
                        <a:rPr lang="en-US" dirty="0" err="1" smtClean="0"/>
                        <a:t>MicroStation</a:t>
                      </a:r>
                      <a:endParaRPr lang="en-US" dirty="0" smtClean="0"/>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r>
                        <a:rPr lang="en-US" dirty="0" smtClean="0"/>
                        <a:t>Background CAD, </a:t>
                      </a:r>
                      <a:r>
                        <a:rPr lang="en-US" dirty="0" err="1" smtClean="0"/>
                        <a:t>shapefiles</a:t>
                      </a:r>
                      <a:r>
                        <a:rPr lang="en-US" dirty="0" smtClean="0"/>
                        <a:t>, .JPG</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Excel import/export</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Oracle, SQL import/export</a:t>
                      </a:r>
                    </a:p>
                  </a:txBody>
                  <a:tcPr/>
                </a:tc>
                <a:tc>
                  <a:txBody>
                    <a:bodyPr/>
                    <a:lstStyle/>
                    <a:p>
                      <a:endParaRPr lang="en-US"/>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Import/Export EPANET files</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gridSpan="4">
                  <a:txBody>
                    <a:bodyPr/>
                    <a:lstStyle/>
                    <a:p>
                      <a:r>
                        <a:rPr lang="en-US" sz="1200" dirty="0" smtClean="0">
                          <a:solidFill>
                            <a:schemeClr val="tx1"/>
                          </a:solidFill>
                        </a:rPr>
                        <a:t>* Available</a:t>
                      </a:r>
                      <a:r>
                        <a:rPr lang="en-US" sz="1200" baseline="0" dirty="0" smtClean="0">
                          <a:solidFill>
                            <a:schemeClr val="tx1"/>
                          </a:solidFill>
                        </a:rPr>
                        <a:t> at an additional cost</a:t>
                      </a:r>
                      <a:endParaRPr lang="en-US" sz="1200" dirty="0" smtClean="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grpSp>
        <p:nvGrpSpPr>
          <p:cNvPr id="5" name="Group 4"/>
          <p:cNvGrpSpPr/>
          <p:nvPr/>
        </p:nvGrpSpPr>
        <p:grpSpPr>
          <a:xfrm>
            <a:off x="990600" y="6019800"/>
            <a:ext cx="7380426" cy="381000"/>
            <a:chOff x="990600" y="6019800"/>
            <a:chExt cx="7380426" cy="381000"/>
          </a:xfrm>
        </p:grpSpPr>
        <p:sp>
          <p:nvSpPr>
            <p:cNvPr id="6" name="Oval 5"/>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7" name="Oval 6"/>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8" name="Oval 7"/>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9" name="TextBox 8"/>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10" name="TextBox 9"/>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11" name="TextBox 10"/>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12" name="Oval 11"/>
          <p:cNvSpPr/>
          <p:nvPr/>
        </p:nvSpPr>
        <p:spPr bwMode="gray">
          <a:xfrm flipV="1">
            <a:off x="7315200" y="1992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4" name="Oval 13"/>
          <p:cNvSpPr/>
          <p:nvPr/>
        </p:nvSpPr>
        <p:spPr bwMode="gray">
          <a:xfrm flipV="1">
            <a:off x="5029200" y="314325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5" name="Oval 14"/>
          <p:cNvSpPr/>
          <p:nvPr/>
        </p:nvSpPr>
        <p:spPr bwMode="gray">
          <a:xfrm flipV="1">
            <a:off x="7315200" y="242751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7" name="Oval 16"/>
          <p:cNvSpPr/>
          <p:nvPr/>
        </p:nvSpPr>
        <p:spPr bwMode="gray">
          <a:xfrm flipV="1">
            <a:off x="7315200" y="278674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9" name="Oval 18"/>
          <p:cNvSpPr/>
          <p:nvPr/>
        </p:nvSpPr>
        <p:spPr bwMode="gray">
          <a:xfrm flipV="1">
            <a:off x="7315200" y="3145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0" name="Oval 19"/>
          <p:cNvSpPr/>
          <p:nvPr/>
        </p:nvSpPr>
        <p:spPr bwMode="gray">
          <a:xfrm flipV="1">
            <a:off x="5029200" y="3516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7315200" y="3526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5029200" y="3897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3" name="Oval 22"/>
          <p:cNvSpPr/>
          <p:nvPr/>
        </p:nvSpPr>
        <p:spPr bwMode="gray">
          <a:xfrm flipV="1">
            <a:off x="7315200" y="3907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4" name="Oval 23"/>
          <p:cNvSpPr/>
          <p:nvPr/>
        </p:nvSpPr>
        <p:spPr bwMode="gray">
          <a:xfrm flipV="1">
            <a:off x="5029200" y="4278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5" name="Oval 24"/>
          <p:cNvSpPr/>
          <p:nvPr/>
        </p:nvSpPr>
        <p:spPr bwMode="gray">
          <a:xfrm flipV="1">
            <a:off x="7315200" y="4288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6" name="Oval 25"/>
          <p:cNvSpPr/>
          <p:nvPr/>
        </p:nvSpPr>
        <p:spPr bwMode="gray">
          <a:xfrm flipV="1">
            <a:off x="5029200" y="4659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7" name="Oval 26"/>
          <p:cNvSpPr/>
          <p:nvPr/>
        </p:nvSpPr>
        <p:spPr bwMode="gray">
          <a:xfrm flipV="1">
            <a:off x="7315200" y="4669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8" name="Oval 27"/>
          <p:cNvSpPr/>
          <p:nvPr/>
        </p:nvSpPr>
        <p:spPr bwMode="gray">
          <a:xfrm flipV="1">
            <a:off x="5029200" y="5040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7315200" y="5050972"/>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5029200" y="200025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1" name="Oval 30"/>
          <p:cNvSpPr/>
          <p:nvPr/>
        </p:nvSpPr>
        <p:spPr bwMode="gray">
          <a:xfrm flipV="1">
            <a:off x="5029200" y="241390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2" name="Oval 31"/>
          <p:cNvSpPr/>
          <p:nvPr/>
        </p:nvSpPr>
        <p:spPr bwMode="gray">
          <a:xfrm flipV="1">
            <a:off x="5029200" y="276225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3" name="Oval 32"/>
          <p:cNvSpPr/>
          <p:nvPr/>
        </p:nvSpPr>
        <p:spPr bwMode="gray">
          <a:xfrm flipV="1">
            <a:off x="7332452" y="540157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5029200" y="540157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5" name="Oval 34"/>
          <p:cNvSpPr/>
          <p:nvPr/>
        </p:nvSpPr>
        <p:spPr bwMode="gray">
          <a:xfrm flipV="1">
            <a:off x="6154948" y="19812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6" name="Oval 35"/>
          <p:cNvSpPr/>
          <p:nvPr/>
        </p:nvSpPr>
        <p:spPr bwMode="gray">
          <a:xfrm flipV="1">
            <a:off x="6154948" y="24166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7" name="Oval 36"/>
          <p:cNvSpPr/>
          <p:nvPr/>
        </p:nvSpPr>
        <p:spPr bwMode="gray">
          <a:xfrm flipV="1">
            <a:off x="6154948" y="27758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9" name="Oval 38"/>
          <p:cNvSpPr/>
          <p:nvPr/>
        </p:nvSpPr>
        <p:spPr bwMode="gray">
          <a:xfrm flipV="1">
            <a:off x="6154948" y="3516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0" name="Oval 39"/>
          <p:cNvSpPr/>
          <p:nvPr/>
        </p:nvSpPr>
        <p:spPr bwMode="gray">
          <a:xfrm flipV="1">
            <a:off x="6154948" y="3897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1" name="Oval 40"/>
          <p:cNvSpPr/>
          <p:nvPr/>
        </p:nvSpPr>
        <p:spPr bwMode="gray">
          <a:xfrm flipV="1">
            <a:off x="6154948" y="4278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2" name="Oval 41"/>
          <p:cNvSpPr/>
          <p:nvPr/>
        </p:nvSpPr>
        <p:spPr bwMode="gray">
          <a:xfrm flipV="1">
            <a:off x="6154948" y="4659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3" name="Oval 42"/>
          <p:cNvSpPr/>
          <p:nvPr/>
        </p:nvSpPr>
        <p:spPr bwMode="gray">
          <a:xfrm flipV="1">
            <a:off x="6154948" y="5040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4" name="Oval 43"/>
          <p:cNvSpPr/>
          <p:nvPr/>
        </p:nvSpPr>
        <p:spPr bwMode="gray">
          <a:xfrm flipV="1">
            <a:off x="6172200" y="539068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5" name="Oval 44"/>
          <p:cNvSpPr/>
          <p:nvPr/>
        </p:nvSpPr>
        <p:spPr bwMode="gray">
          <a:xfrm flipV="1">
            <a:off x="6153150" y="313508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Model Building Tools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53752619"/>
              </p:ext>
            </p:extLst>
          </p:nvPr>
        </p:nvGraphicFramePr>
        <p:xfrm>
          <a:off x="685800" y="1219200"/>
          <a:ext cx="7848601" cy="4789818"/>
        </p:xfrm>
        <a:graphic>
          <a:graphicData uri="http://schemas.openxmlformats.org/drawingml/2006/table">
            <a:tbl>
              <a:tblPr firstRow="1" bandRow="1">
                <a:tableStyleId>{F5AB1C69-6EDB-4FF4-983F-18BD219EF322}</a:tableStyleId>
              </a:tblPr>
              <a:tblGrid>
                <a:gridCol w="4142317"/>
                <a:gridCol w="1037759"/>
                <a:gridCol w="1287752"/>
                <a:gridCol w="1380773"/>
              </a:tblGrid>
              <a:tr h="642604">
                <a:tc>
                  <a:txBody>
                    <a:bodyPr/>
                    <a:lstStyle/>
                    <a:p>
                      <a:endParaRPr lang="en-US" sz="1600"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err="1" smtClean="0"/>
                        <a:t>WaterGEMS</a:t>
                      </a:r>
                      <a:endParaRPr lang="en-US" sz="1600" dirty="0"/>
                    </a:p>
                  </a:txBody>
                  <a:tcPr/>
                </a:tc>
              </a:tr>
              <a:tr h="424194">
                <a:tc>
                  <a:txBody>
                    <a:bodyPr/>
                    <a:lstStyle/>
                    <a:p>
                      <a:r>
                        <a:rPr lang="en-US" dirty="0" smtClean="0"/>
                        <a:t>Demand</a:t>
                      </a:r>
                      <a:r>
                        <a:rPr lang="en-US" baseline="0" dirty="0" smtClean="0"/>
                        <a:t> Allocation using meter data</a:t>
                      </a:r>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Demand</a:t>
                      </a:r>
                      <a:r>
                        <a:rPr lang="en-US" baseline="0" dirty="0" smtClean="0"/>
                        <a:t> Allocation using population</a:t>
                      </a:r>
                      <a:endParaRPr lang="en-US" dirty="0" smtClean="0"/>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Demand</a:t>
                      </a:r>
                      <a:r>
                        <a:rPr lang="en-US" baseline="0" dirty="0" smtClean="0"/>
                        <a:t> Allocation by land use or area</a:t>
                      </a:r>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a:t>
                      </a:r>
                      <a:r>
                        <a:rPr lang="en-US" baseline="0" dirty="0" smtClean="0"/>
                        <a:t> Average </a:t>
                      </a:r>
                      <a:r>
                        <a:rPr lang="en-US" dirty="0" smtClean="0"/>
                        <a:t>Demand Libraries?</a:t>
                      </a:r>
                    </a:p>
                  </a:txBody>
                  <a:tcPr/>
                </a:tc>
                <a:tc>
                  <a:txBody>
                    <a:bodyPr/>
                    <a:lstStyle/>
                    <a:p>
                      <a:endParaRPr lang="en-US" dirty="0"/>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Material Libraries?</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Terrain Elevation Extractor</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SCADA connection </a:t>
                      </a:r>
                    </a:p>
                  </a:txBody>
                  <a:tcPr/>
                </a:tc>
                <a:tc>
                  <a:txBody>
                    <a:bodyPr/>
                    <a:lstStyle/>
                    <a:p>
                      <a:endParaRPr lang="en-US"/>
                    </a:p>
                  </a:txBody>
                  <a:tcPr/>
                </a:tc>
                <a:tc>
                  <a:txBody>
                    <a:bodyPr/>
                    <a:lstStyle/>
                    <a:p>
                      <a:r>
                        <a:rPr lang="en-US" dirty="0" smtClean="0"/>
                        <a:t>           </a:t>
                      </a:r>
                      <a:endParaRPr lang="en-US" dirty="0"/>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a:t>
                      </a:r>
                      <a:r>
                        <a:rPr lang="en-US" baseline="0" dirty="0" smtClean="0"/>
                        <a:t> </a:t>
                      </a:r>
                      <a:r>
                        <a:rPr lang="en-US" baseline="0" dirty="0" err="1" smtClean="0"/>
                        <a:t>Skeletonization</a:t>
                      </a:r>
                      <a:r>
                        <a:rPr lang="en-US" baseline="0" dirty="0" smtClean="0"/>
                        <a:t> </a:t>
                      </a:r>
                      <a:endParaRPr lang="en-US" dirty="0" smtClean="0"/>
                    </a:p>
                  </a:txBody>
                  <a:tcPr/>
                </a:tc>
                <a:tc>
                  <a:txBody>
                    <a:bodyPr/>
                    <a:lstStyle/>
                    <a:p>
                      <a:endParaRPr lang="en-US"/>
                    </a:p>
                  </a:txBody>
                  <a:tcPr/>
                </a:tc>
                <a:tc>
                  <a:txBody>
                    <a:bodyPr/>
                    <a:lstStyle/>
                    <a:p>
                      <a:r>
                        <a:rPr lang="en-US" dirty="0" smtClean="0"/>
                        <a:t>           </a:t>
                      </a:r>
                      <a:endParaRPr lang="en-US" dirty="0"/>
                    </a:p>
                  </a:txBody>
                  <a:tcPr/>
                </a:tc>
                <a:tc>
                  <a:txBody>
                    <a:bodyPr/>
                    <a:lstStyle/>
                    <a:p>
                      <a:endParaRPr lang="en-US"/>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User-defined attributes</a:t>
                      </a:r>
                    </a:p>
                  </a:txBody>
                  <a:tcPr/>
                </a:tc>
                <a:tc>
                  <a:txBody>
                    <a:bodyPr/>
                    <a:lstStyle/>
                    <a:p>
                      <a:endParaRPr lang="en-US"/>
                    </a:p>
                  </a:txBody>
                  <a:tcPr/>
                </a:tc>
                <a:tc>
                  <a:txBody>
                    <a:bodyPr/>
                    <a:lstStyle/>
                    <a:p>
                      <a:endParaRPr lang="en-US" dirty="0"/>
                    </a:p>
                  </a:txBody>
                  <a:tcPr/>
                </a:tc>
                <a:tc>
                  <a:txBody>
                    <a:bodyPr/>
                    <a:lstStyle/>
                    <a:p>
                      <a:endParaRPr lang="en-US" dirty="0"/>
                    </a:p>
                  </a:txBody>
                  <a:tcPr/>
                </a:tc>
              </a:tr>
              <a:tr h="372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Associate external files </a:t>
                      </a:r>
                      <a:r>
                        <a:rPr lang="en-US" sz="1200" dirty="0" smtClean="0"/>
                        <a:t>(photos, videos, etc)</a:t>
                      </a:r>
                      <a:endParaRPr lang="en-US" dirty="0" smtClean="0"/>
                    </a:p>
                  </a:txBody>
                  <a:tcPr/>
                </a:tc>
                <a:tc>
                  <a:txBody>
                    <a:bodyPr/>
                    <a:lstStyle/>
                    <a:p>
                      <a:endParaRPr lang="en-US"/>
                    </a:p>
                  </a:txBody>
                  <a:tcPr/>
                </a:tc>
                <a:tc>
                  <a:txBody>
                    <a:bodyPr/>
                    <a:lstStyle/>
                    <a:p>
                      <a:endParaRPr lang="en-US" dirty="0"/>
                    </a:p>
                  </a:txBody>
                  <a:tcPr/>
                </a:tc>
                <a:tc>
                  <a:txBody>
                    <a:bodyPr/>
                    <a:lstStyle/>
                    <a:p>
                      <a:endParaRPr lang="en-US" dirty="0" smtClean="0"/>
                    </a:p>
                  </a:txBody>
                  <a:tcPr/>
                </a:tc>
              </a:tr>
              <a:tr h="372302">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txBody>
                  <a:tcPr>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dirty="0" smtClean="0"/>
                    </a:p>
                  </a:txBody>
                  <a:tcPr/>
                </a:tc>
              </a:tr>
            </a:tbl>
          </a:graphicData>
        </a:graphic>
      </p:graphicFrame>
      <p:grpSp>
        <p:nvGrpSpPr>
          <p:cNvPr id="6" name="Group 5"/>
          <p:cNvGrpSpPr/>
          <p:nvPr/>
        </p:nvGrpSpPr>
        <p:grpSpPr>
          <a:xfrm>
            <a:off x="990600" y="6019800"/>
            <a:ext cx="7380426" cy="381000"/>
            <a:chOff x="990600" y="6019800"/>
            <a:chExt cx="7380426" cy="381000"/>
          </a:xfrm>
        </p:grpSpPr>
        <p:sp>
          <p:nvSpPr>
            <p:cNvPr id="7" name="Oval 6"/>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8" name="Oval 7"/>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9" name="Oval 8"/>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0" name="TextBox 9"/>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11" name="TextBox 10"/>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12" name="TextBox 11"/>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13" name="Oval 12"/>
          <p:cNvSpPr/>
          <p:nvPr/>
        </p:nvSpPr>
        <p:spPr bwMode="gray">
          <a:xfrm flipV="1">
            <a:off x="7543800" y="19050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4" name="Oval 13"/>
          <p:cNvSpPr/>
          <p:nvPr/>
        </p:nvSpPr>
        <p:spPr bwMode="gray">
          <a:xfrm flipV="1">
            <a:off x="5257800" y="3048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5" name="Oval 14"/>
          <p:cNvSpPr/>
          <p:nvPr/>
        </p:nvSpPr>
        <p:spPr bwMode="gray">
          <a:xfrm flipV="1">
            <a:off x="7543800" y="234043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6" name="Oval 15"/>
          <p:cNvSpPr/>
          <p:nvPr/>
        </p:nvSpPr>
        <p:spPr bwMode="gray">
          <a:xfrm flipV="1">
            <a:off x="7543800" y="26996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7" name="Oval 16"/>
          <p:cNvSpPr/>
          <p:nvPr/>
        </p:nvSpPr>
        <p:spPr bwMode="gray">
          <a:xfrm flipV="1">
            <a:off x="7543800" y="3058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8" name="Oval 17"/>
          <p:cNvSpPr/>
          <p:nvPr/>
        </p:nvSpPr>
        <p:spPr bwMode="gray">
          <a:xfrm flipV="1">
            <a:off x="5257800" y="3429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9" name="Oval 18"/>
          <p:cNvSpPr/>
          <p:nvPr/>
        </p:nvSpPr>
        <p:spPr bwMode="gray">
          <a:xfrm flipV="1">
            <a:off x="7543800" y="3439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0" name="Oval 19"/>
          <p:cNvSpPr/>
          <p:nvPr/>
        </p:nvSpPr>
        <p:spPr bwMode="gray">
          <a:xfrm flipV="1">
            <a:off x="5257800" y="3810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7543800" y="3820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5257800" y="4191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3" name="Oval 22"/>
          <p:cNvSpPr/>
          <p:nvPr/>
        </p:nvSpPr>
        <p:spPr bwMode="gray">
          <a:xfrm flipV="1">
            <a:off x="7543800" y="4201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4" name="Oval 23"/>
          <p:cNvSpPr/>
          <p:nvPr/>
        </p:nvSpPr>
        <p:spPr bwMode="gray">
          <a:xfrm flipV="1">
            <a:off x="5257800" y="4572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5" name="Oval 24"/>
          <p:cNvSpPr/>
          <p:nvPr/>
        </p:nvSpPr>
        <p:spPr bwMode="gray">
          <a:xfrm flipV="1">
            <a:off x="7543800" y="4582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6" name="Oval 25"/>
          <p:cNvSpPr/>
          <p:nvPr/>
        </p:nvSpPr>
        <p:spPr bwMode="gray">
          <a:xfrm flipV="1">
            <a:off x="5257800" y="4953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7" name="Oval 26"/>
          <p:cNvSpPr/>
          <p:nvPr/>
        </p:nvSpPr>
        <p:spPr bwMode="gray">
          <a:xfrm flipV="1">
            <a:off x="7543800" y="495436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8" name="Oval 27"/>
          <p:cNvSpPr/>
          <p:nvPr/>
        </p:nvSpPr>
        <p:spPr bwMode="gray">
          <a:xfrm flipV="1">
            <a:off x="5257800" y="1905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5257800" y="231865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5257800" y="2667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5257800" y="53340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5" name="Oval 34"/>
          <p:cNvSpPr/>
          <p:nvPr/>
        </p:nvSpPr>
        <p:spPr bwMode="gray">
          <a:xfrm flipV="1">
            <a:off x="7543800" y="53448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1" name="Oval 30"/>
          <p:cNvSpPr/>
          <p:nvPr/>
        </p:nvSpPr>
        <p:spPr bwMode="gray">
          <a:xfrm flipV="1">
            <a:off x="6324600" y="1914525"/>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2" name="Oval 31"/>
          <p:cNvSpPr/>
          <p:nvPr/>
        </p:nvSpPr>
        <p:spPr bwMode="gray">
          <a:xfrm flipV="1">
            <a:off x="6324600" y="2349955"/>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3" name="Oval 32"/>
          <p:cNvSpPr/>
          <p:nvPr/>
        </p:nvSpPr>
        <p:spPr bwMode="gray">
          <a:xfrm flipV="1">
            <a:off x="6324600" y="2709183"/>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6" name="Oval 35"/>
          <p:cNvSpPr/>
          <p:nvPr/>
        </p:nvSpPr>
        <p:spPr bwMode="gray">
          <a:xfrm flipV="1">
            <a:off x="6324600" y="30684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7" name="Oval 36"/>
          <p:cNvSpPr/>
          <p:nvPr/>
        </p:nvSpPr>
        <p:spPr bwMode="gray">
          <a:xfrm flipV="1">
            <a:off x="6324600" y="34494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8" name="Oval 37"/>
          <p:cNvSpPr/>
          <p:nvPr/>
        </p:nvSpPr>
        <p:spPr bwMode="gray">
          <a:xfrm flipV="1">
            <a:off x="6324600" y="38304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0" name="Oval 39"/>
          <p:cNvSpPr/>
          <p:nvPr/>
        </p:nvSpPr>
        <p:spPr bwMode="gray">
          <a:xfrm flipV="1">
            <a:off x="6324600" y="495436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1" name="Oval 40"/>
          <p:cNvSpPr/>
          <p:nvPr/>
        </p:nvSpPr>
        <p:spPr bwMode="gray">
          <a:xfrm flipV="1">
            <a:off x="6324600" y="53544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5" name="Oval 44"/>
          <p:cNvSpPr/>
          <p:nvPr/>
        </p:nvSpPr>
        <p:spPr bwMode="gray">
          <a:xfrm flipV="1">
            <a:off x="6324600" y="41828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6" name="Oval 45"/>
          <p:cNvSpPr/>
          <p:nvPr/>
        </p:nvSpPr>
        <p:spPr bwMode="gray">
          <a:xfrm flipV="1">
            <a:off x="6324600" y="45720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Advanced Hydraulic Features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4199473"/>
              </p:ext>
            </p:extLst>
          </p:nvPr>
        </p:nvGraphicFramePr>
        <p:xfrm>
          <a:off x="609600" y="1066800"/>
          <a:ext cx="8001000" cy="5123164"/>
        </p:xfrm>
        <a:graphic>
          <a:graphicData uri="http://schemas.openxmlformats.org/drawingml/2006/table">
            <a:tbl>
              <a:tblPr firstRow="1" bandRow="1">
                <a:tableStyleId>{F5AB1C69-6EDB-4FF4-983F-18BD219EF322}</a:tableStyleId>
              </a:tblPr>
              <a:tblGrid>
                <a:gridCol w="4392705"/>
                <a:gridCol w="1044867"/>
                <a:gridCol w="1268028"/>
                <a:gridCol w="1295400"/>
              </a:tblGrid>
              <a:tr h="642604">
                <a:tc>
                  <a:txBody>
                    <a:bodyPr/>
                    <a:lstStyle/>
                    <a:p>
                      <a:endParaRPr lang="en-US" sz="1600"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smtClean="0"/>
                        <a:t>WaterGEMS</a:t>
                      </a:r>
                      <a:endParaRPr lang="en-US" sz="1600" dirty="0"/>
                    </a:p>
                  </a:txBody>
                  <a:tcPr marR="0"/>
                </a:tc>
              </a:tr>
              <a:tr h="274320">
                <a:tc>
                  <a:txBody>
                    <a:bodyPr/>
                    <a:lstStyle/>
                    <a:p>
                      <a:r>
                        <a:rPr lang="en-US" dirty="0" smtClean="0"/>
                        <a:t>Scenario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274320">
                <a:tc>
                  <a:txBody>
                    <a:bodyPr/>
                    <a:lstStyle/>
                    <a:p>
                      <a:r>
                        <a:rPr lang="en-US" dirty="0" smtClean="0"/>
                        <a:t>Automated Fire Flow analysis</a:t>
                      </a:r>
                    </a:p>
                  </a:txBody>
                  <a:tcPr/>
                </a:tc>
                <a:tc>
                  <a:txBody>
                    <a:bodyPr/>
                    <a:lstStyle/>
                    <a:p>
                      <a:endParaRPr lang="en-US"/>
                    </a:p>
                  </a:txBody>
                  <a:tcPr/>
                </a:tc>
                <a:tc>
                  <a:txBody>
                    <a:bodyPr/>
                    <a:lstStyle/>
                    <a:p>
                      <a:endParaRPr lang="en-US"/>
                    </a:p>
                  </a:txBody>
                  <a:tcPr/>
                </a:tc>
                <a:tc>
                  <a:txBody>
                    <a:bodyPr/>
                    <a:lstStyle/>
                    <a:p>
                      <a:endParaRPr lang="en-US" dirty="0"/>
                    </a:p>
                  </a:txBody>
                  <a:tcPr/>
                </a:tc>
              </a:tr>
              <a:tr h="274320">
                <a:tc>
                  <a:txBody>
                    <a:bodyPr/>
                    <a:lstStyle/>
                    <a:p>
                      <a:r>
                        <a:rPr lang="en-US" dirty="0" smtClean="0"/>
                        <a:t>Model Calibration </a:t>
                      </a:r>
                      <a:r>
                        <a:rPr lang="en-US" sz="1200" dirty="0" smtClean="0"/>
                        <a:t>(Genetic Algorithms)</a:t>
                      </a:r>
                      <a:endParaRPr lang="en-US" dirty="0" smtClean="0"/>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r>
              <a:tr h="274320">
                <a:tc>
                  <a:txBody>
                    <a:bodyPr/>
                    <a:lstStyle/>
                    <a:p>
                      <a:r>
                        <a:rPr lang="en-US" dirty="0" smtClean="0"/>
                        <a:t>Pump scheduling</a:t>
                      </a:r>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r>
              <a:tr h="274320">
                <a:tc>
                  <a:txBody>
                    <a:bodyPr/>
                    <a:lstStyle/>
                    <a:p>
                      <a:r>
                        <a:rPr lang="en-US" dirty="0" smtClean="0"/>
                        <a:t>Automated design and rehabilitation</a:t>
                      </a:r>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Criticality analysis</a:t>
                      </a:r>
                      <a:r>
                        <a:rPr lang="en-US" baseline="0" dirty="0" smtClean="0"/>
                        <a:t> and </a:t>
                      </a:r>
                      <a:r>
                        <a:rPr lang="en-US" dirty="0" smtClean="0"/>
                        <a:t>Flushing studies</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274320">
                <a:tc>
                  <a:txBody>
                    <a:bodyPr/>
                    <a:lstStyle/>
                    <a:p>
                      <a:r>
                        <a:rPr lang="en-US" dirty="0" smtClean="0"/>
                        <a:t>Source Tracking</a:t>
                      </a:r>
                    </a:p>
                  </a:txBody>
                  <a:tcPr/>
                </a:tc>
                <a:tc>
                  <a:txBody>
                    <a:bodyPr/>
                    <a:lstStyle/>
                    <a:p>
                      <a:endParaRPr lang="en-US"/>
                    </a:p>
                  </a:txBody>
                  <a:tcPr/>
                </a:tc>
                <a:tc>
                  <a:txBody>
                    <a:bodyPr/>
                    <a:lstStyle/>
                    <a:p>
                      <a:endParaRPr lang="en-US"/>
                    </a:p>
                  </a:txBody>
                  <a:tcPr/>
                </a:tc>
                <a:tc>
                  <a:txBody>
                    <a:bodyPr/>
                    <a:lstStyle/>
                    <a:p>
                      <a:endParaRPr lang="en-US" dirty="0"/>
                    </a:p>
                  </a:txBody>
                  <a:tcPr/>
                </a:tc>
              </a:tr>
              <a:tr h="274320">
                <a:tc>
                  <a:txBody>
                    <a:bodyPr/>
                    <a:lstStyle/>
                    <a:p>
                      <a:r>
                        <a:rPr lang="en-US" dirty="0" smtClean="0"/>
                        <a:t>Leakage detection</a:t>
                      </a:r>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r>
              <a:tr h="274320">
                <a:tc>
                  <a:txBody>
                    <a:bodyPr/>
                    <a:lstStyle/>
                    <a:p>
                      <a:r>
                        <a:rPr lang="en-US" dirty="0" smtClean="0"/>
                        <a:t>Pressure Dependent Demands</a:t>
                      </a:r>
                    </a:p>
                  </a:txBody>
                  <a:tcPr/>
                </a:tc>
                <a:tc>
                  <a:txBody>
                    <a:bodyPr/>
                    <a:lstStyle/>
                    <a:p>
                      <a:endParaRPr lang="en-US" dirty="0"/>
                    </a:p>
                  </a:txBody>
                  <a:tcPr/>
                </a:tc>
                <a:tc>
                  <a:txBody>
                    <a:bodyPr/>
                    <a:lstStyle/>
                    <a:p>
                      <a:endParaRPr lang="en-US" dirty="0" smtClean="0"/>
                    </a:p>
                  </a:txBody>
                  <a:tcPr/>
                </a:tc>
                <a:tc>
                  <a:txBody>
                    <a:bodyPr/>
                    <a:lstStyle/>
                    <a:p>
                      <a:endParaRPr lang="en-US" dirty="0" smtClean="0"/>
                    </a:p>
                  </a:txBody>
                  <a:tcPr/>
                </a:tc>
              </a:tr>
              <a:tr h="274320">
                <a:tc>
                  <a:txBody>
                    <a:bodyPr/>
                    <a:lstStyle/>
                    <a:p>
                      <a:r>
                        <a:rPr lang="en-US" dirty="0" smtClean="0"/>
                        <a:t>Pipe</a:t>
                      </a:r>
                      <a:r>
                        <a:rPr lang="en-US" baseline="0" dirty="0" smtClean="0"/>
                        <a:t> Renewal Planner </a:t>
                      </a:r>
                      <a:r>
                        <a:rPr lang="en-US" sz="1200" baseline="0" dirty="0" smtClean="0"/>
                        <a:t>(Asset Management)</a:t>
                      </a:r>
                      <a:endParaRPr lang="en-US" dirty="0" smtClean="0"/>
                    </a:p>
                  </a:txBody>
                  <a:tcPr/>
                </a:tc>
                <a:tc>
                  <a:txBody>
                    <a:bodyPr/>
                    <a:lstStyle/>
                    <a:p>
                      <a:endParaRPr lang="en-US" dirty="0"/>
                    </a:p>
                  </a:txBody>
                  <a:tcPr/>
                </a:tc>
                <a:tc>
                  <a:txBody>
                    <a:bodyPr/>
                    <a:lstStyle/>
                    <a:p>
                      <a:r>
                        <a:rPr lang="en-US" dirty="0" smtClean="0"/>
                        <a:t>           *</a:t>
                      </a:r>
                    </a:p>
                  </a:txBody>
                  <a:tcPr/>
                </a:tc>
                <a:tc>
                  <a:txBody>
                    <a:bodyPr/>
                    <a:lstStyle/>
                    <a:p>
                      <a:endParaRPr lang="en-US" dirty="0" smtClean="0"/>
                    </a:p>
                  </a:txBody>
                  <a:tcPr/>
                </a:tc>
              </a:tr>
              <a:tr h="274320">
                <a:tc>
                  <a:txBody>
                    <a:bodyPr/>
                    <a:lstStyle/>
                    <a:p>
                      <a:r>
                        <a:rPr lang="en-US" dirty="0" smtClean="0"/>
                        <a:t>Water Hammer Modeling</a:t>
                      </a:r>
                    </a:p>
                  </a:txBody>
                  <a:tcPr/>
                </a:tc>
                <a:tc>
                  <a:txBody>
                    <a:bodyPr/>
                    <a:lstStyle/>
                    <a:p>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27432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 Available</a:t>
                      </a:r>
                      <a:r>
                        <a:rPr lang="en-US" sz="1200" baseline="0" dirty="0" smtClean="0">
                          <a:solidFill>
                            <a:schemeClr val="tx1"/>
                          </a:solidFill>
                        </a:rPr>
                        <a:t> in WaterCAD as an Add-On</a:t>
                      </a:r>
                      <a:endParaRPr lang="en-US" sz="1200" dirty="0" smtClean="0">
                        <a:solidFill>
                          <a:schemeClr val="tx1"/>
                        </a:solidFill>
                      </a:endParaRPr>
                    </a:p>
                    <a:p>
                      <a:r>
                        <a:rPr lang="en-US" sz="1200" dirty="0" smtClean="0">
                          <a:solidFill>
                            <a:schemeClr val="tx1"/>
                          </a:solidFill>
                        </a:rPr>
                        <a:t>** Use same </a:t>
                      </a:r>
                      <a:r>
                        <a:rPr lang="en-US" sz="1200" dirty="0" err="1" smtClean="0">
                          <a:solidFill>
                            <a:schemeClr val="tx1"/>
                          </a:solidFill>
                        </a:rPr>
                        <a:t>WaterCAD</a:t>
                      </a:r>
                      <a:r>
                        <a:rPr lang="en-US" sz="1200" dirty="0" smtClean="0">
                          <a:solidFill>
                            <a:schemeClr val="tx1"/>
                          </a:solidFill>
                        </a:rPr>
                        <a:t>/</a:t>
                      </a:r>
                      <a:r>
                        <a:rPr lang="en-US" sz="1200" dirty="0" err="1" smtClean="0">
                          <a:solidFill>
                            <a:schemeClr val="tx1"/>
                          </a:solidFill>
                        </a:rPr>
                        <a:t>WaterGEMS</a:t>
                      </a:r>
                      <a:r>
                        <a:rPr lang="en-US" sz="1200" baseline="0" dirty="0" smtClean="0">
                          <a:solidFill>
                            <a:schemeClr val="tx1"/>
                          </a:solidFill>
                        </a:rPr>
                        <a:t> </a:t>
                      </a:r>
                      <a:r>
                        <a:rPr lang="en-US" sz="1200" dirty="0" smtClean="0">
                          <a:solidFill>
                            <a:schemeClr val="tx1"/>
                          </a:solidFill>
                        </a:rPr>
                        <a:t>file </a:t>
                      </a:r>
                      <a:r>
                        <a:rPr lang="en-US" sz="1200" dirty="0" smtClean="0">
                          <a:solidFill>
                            <a:schemeClr val="tx1"/>
                          </a:solidFill>
                        </a:rPr>
                        <a:t>in Bentley HAMMER®</a:t>
                      </a:r>
                    </a:p>
                  </a:txBody>
                  <a:tcPr>
                    <a:solidFill>
                      <a:schemeClr val="bg1"/>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bl>
          </a:graphicData>
        </a:graphic>
      </p:graphicFrame>
      <p:sp>
        <p:nvSpPr>
          <p:cNvPr id="5" name="Oval 4"/>
          <p:cNvSpPr/>
          <p:nvPr/>
        </p:nvSpPr>
        <p:spPr bwMode="gray">
          <a:xfrm flipV="1">
            <a:off x="7772400" y="17526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 name="Oval 5"/>
          <p:cNvSpPr/>
          <p:nvPr/>
        </p:nvSpPr>
        <p:spPr bwMode="gray">
          <a:xfrm flipV="1">
            <a:off x="5334000" y="284933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7" name="Oval 6"/>
          <p:cNvSpPr/>
          <p:nvPr/>
        </p:nvSpPr>
        <p:spPr bwMode="gray">
          <a:xfrm flipV="1">
            <a:off x="7772400" y="211455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8" name="Oval 7"/>
          <p:cNvSpPr/>
          <p:nvPr/>
        </p:nvSpPr>
        <p:spPr bwMode="gray">
          <a:xfrm flipV="1">
            <a:off x="7772400" y="2480583"/>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9" name="Oval 8"/>
          <p:cNvSpPr/>
          <p:nvPr/>
        </p:nvSpPr>
        <p:spPr bwMode="gray">
          <a:xfrm flipV="1">
            <a:off x="7772400" y="28493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0" name="Oval 9"/>
          <p:cNvSpPr/>
          <p:nvPr/>
        </p:nvSpPr>
        <p:spPr bwMode="gray">
          <a:xfrm flipV="1">
            <a:off x="5334000" y="3209925"/>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1" name="Oval 10"/>
          <p:cNvSpPr/>
          <p:nvPr/>
        </p:nvSpPr>
        <p:spPr bwMode="gray">
          <a:xfrm flipV="1">
            <a:off x="7772400" y="320176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2" name="Oval 11"/>
          <p:cNvSpPr/>
          <p:nvPr/>
        </p:nvSpPr>
        <p:spPr bwMode="gray">
          <a:xfrm flipV="1">
            <a:off x="5334000" y="35814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3" name="Oval 12"/>
          <p:cNvSpPr/>
          <p:nvPr/>
        </p:nvSpPr>
        <p:spPr bwMode="gray">
          <a:xfrm flipV="1">
            <a:off x="7772400" y="35732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4" name="Oval 13"/>
          <p:cNvSpPr/>
          <p:nvPr/>
        </p:nvSpPr>
        <p:spPr bwMode="gray">
          <a:xfrm flipV="1">
            <a:off x="5334000" y="394335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5" name="Oval 14"/>
          <p:cNvSpPr/>
          <p:nvPr/>
        </p:nvSpPr>
        <p:spPr bwMode="gray">
          <a:xfrm flipV="1">
            <a:off x="7772400" y="39447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6" name="Oval 15"/>
          <p:cNvSpPr/>
          <p:nvPr/>
        </p:nvSpPr>
        <p:spPr bwMode="gray">
          <a:xfrm flipV="1">
            <a:off x="5334000" y="4314825"/>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7" name="Oval 16"/>
          <p:cNvSpPr/>
          <p:nvPr/>
        </p:nvSpPr>
        <p:spPr bwMode="gray">
          <a:xfrm flipV="1">
            <a:off x="7772400" y="430666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8" name="Oval 17"/>
          <p:cNvSpPr/>
          <p:nvPr/>
        </p:nvSpPr>
        <p:spPr bwMode="gray">
          <a:xfrm flipV="1">
            <a:off x="5334000" y="4676775"/>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9" name="Oval 18"/>
          <p:cNvSpPr/>
          <p:nvPr/>
        </p:nvSpPr>
        <p:spPr bwMode="gray">
          <a:xfrm flipV="1">
            <a:off x="7772400" y="46781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0" name="Oval 19"/>
          <p:cNvSpPr/>
          <p:nvPr/>
        </p:nvSpPr>
        <p:spPr bwMode="gray">
          <a:xfrm flipV="1">
            <a:off x="5334000" y="17526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5334000" y="21336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5334000" y="2486025"/>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5334000" y="5038725"/>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7772400" y="5040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grpSp>
        <p:nvGrpSpPr>
          <p:cNvPr id="31" name="Group 30"/>
          <p:cNvGrpSpPr/>
          <p:nvPr/>
        </p:nvGrpSpPr>
        <p:grpSpPr>
          <a:xfrm>
            <a:off x="990600" y="6172200"/>
            <a:ext cx="7380426" cy="381000"/>
            <a:chOff x="990600" y="6019800"/>
            <a:chExt cx="7380426" cy="381000"/>
          </a:xfrm>
        </p:grpSpPr>
        <p:sp>
          <p:nvSpPr>
            <p:cNvPr id="32" name="Oval 31"/>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3" name="Oval 32"/>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5" name="TextBox 34"/>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36" name="TextBox 35"/>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37" name="TextBox 36"/>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38" name="Oval 37"/>
          <p:cNvSpPr/>
          <p:nvPr/>
        </p:nvSpPr>
        <p:spPr bwMode="gray">
          <a:xfrm flipV="1">
            <a:off x="5334000" y="54102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9" name="Oval 38"/>
          <p:cNvSpPr/>
          <p:nvPr/>
        </p:nvSpPr>
        <p:spPr bwMode="gray">
          <a:xfrm flipV="1">
            <a:off x="7772400" y="54020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0" name="Oval 39"/>
          <p:cNvSpPr/>
          <p:nvPr/>
        </p:nvSpPr>
        <p:spPr bwMode="gray">
          <a:xfrm flipV="1">
            <a:off x="6467475" y="17526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1" name="Oval 40"/>
          <p:cNvSpPr/>
          <p:nvPr/>
        </p:nvSpPr>
        <p:spPr bwMode="gray">
          <a:xfrm flipV="1">
            <a:off x="6467475" y="21336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2" name="Oval 41"/>
          <p:cNvSpPr/>
          <p:nvPr/>
        </p:nvSpPr>
        <p:spPr bwMode="gray">
          <a:xfrm flipV="1">
            <a:off x="6467475" y="35732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3" name="Oval 42"/>
          <p:cNvSpPr/>
          <p:nvPr/>
        </p:nvSpPr>
        <p:spPr bwMode="gray">
          <a:xfrm flipV="1">
            <a:off x="6467475" y="3944711"/>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4" name="Oval 43"/>
          <p:cNvSpPr/>
          <p:nvPr/>
        </p:nvSpPr>
        <p:spPr bwMode="gray">
          <a:xfrm flipV="1">
            <a:off x="6467475" y="46781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5" name="Oval 44"/>
          <p:cNvSpPr/>
          <p:nvPr/>
        </p:nvSpPr>
        <p:spPr bwMode="gray">
          <a:xfrm flipV="1">
            <a:off x="6467475" y="540203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5" name="Oval 64"/>
          <p:cNvSpPr/>
          <p:nvPr/>
        </p:nvSpPr>
        <p:spPr bwMode="gray">
          <a:xfrm flipV="1">
            <a:off x="6467475" y="24873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6" name="Oval 65"/>
          <p:cNvSpPr/>
          <p:nvPr/>
        </p:nvSpPr>
        <p:spPr bwMode="gray">
          <a:xfrm flipV="1">
            <a:off x="6467475" y="2847975"/>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7" name="Oval 66"/>
          <p:cNvSpPr/>
          <p:nvPr/>
        </p:nvSpPr>
        <p:spPr bwMode="gray">
          <a:xfrm flipV="1">
            <a:off x="6467475" y="3209925"/>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8" name="Oval 67"/>
          <p:cNvSpPr/>
          <p:nvPr/>
        </p:nvSpPr>
        <p:spPr bwMode="gray">
          <a:xfrm flipV="1">
            <a:off x="6477000" y="43161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69" name="Oval 68"/>
          <p:cNvSpPr/>
          <p:nvPr/>
        </p:nvSpPr>
        <p:spPr bwMode="gray">
          <a:xfrm flipV="1">
            <a:off x="6477000" y="50400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Training and Technical Support</a:t>
            </a:r>
            <a:endParaRPr lang="en-US" dirty="0"/>
          </a:p>
        </p:txBody>
      </p:sp>
      <p:graphicFrame>
        <p:nvGraphicFramePr>
          <p:cNvPr id="4" name="Table 3"/>
          <p:cNvGraphicFramePr>
            <a:graphicFrameLocks noGrp="1"/>
          </p:cNvGraphicFramePr>
          <p:nvPr/>
        </p:nvGraphicFramePr>
        <p:xfrm>
          <a:off x="685800" y="1491292"/>
          <a:ext cx="7620001" cy="3300610"/>
        </p:xfrm>
        <a:graphic>
          <a:graphicData uri="http://schemas.openxmlformats.org/drawingml/2006/table">
            <a:tbl>
              <a:tblPr firstRow="1" bandRow="1">
                <a:tableStyleId>{F5AB1C69-6EDB-4FF4-983F-18BD219EF322}</a:tableStyleId>
              </a:tblPr>
              <a:tblGrid>
                <a:gridCol w="4021667"/>
                <a:gridCol w="1007533"/>
                <a:gridCol w="1250245"/>
                <a:gridCol w="1340556"/>
              </a:tblGrid>
              <a:tr h="642604">
                <a:tc>
                  <a:txBody>
                    <a:bodyPr/>
                    <a:lstStyle/>
                    <a:p>
                      <a:endParaRPr lang="en-US" sz="1600" dirty="0"/>
                    </a:p>
                  </a:txBody>
                  <a:tcPr/>
                </a:tc>
                <a:tc>
                  <a:txBody>
                    <a:bodyPr/>
                    <a:lstStyle/>
                    <a:p>
                      <a:r>
                        <a:rPr lang="en-US" sz="1600" dirty="0" err="1" smtClean="0"/>
                        <a:t>EPANET</a:t>
                      </a:r>
                      <a:endParaRPr lang="en-US" sz="1600" dirty="0"/>
                    </a:p>
                  </a:txBody>
                  <a:tcPr/>
                </a:tc>
                <a:tc>
                  <a:txBody>
                    <a:bodyPr/>
                    <a:lstStyle/>
                    <a:p>
                      <a:r>
                        <a:rPr lang="en-US" sz="1600" dirty="0" smtClean="0"/>
                        <a:t>WaterCAD</a:t>
                      </a:r>
                      <a:endParaRPr lang="en-US" sz="1600" dirty="0"/>
                    </a:p>
                  </a:txBody>
                  <a:tcPr/>
                </a:tc>
                <a:tc>
                  <a:txBody>
                    <a:bodyPr/>
                    <a:lstStyle/>
                    <a:p>
                      <a:r>
                        <a:rPr lang="en-US" sz="1600" dirty="0" err="1" smtClean="0"/>
                        <a:t>WaterGEMS</a:t>
                      </a:r>
                      <a:endParaRPr lang="en-US" sz="1600" dirty="0"/>
                    </a:p>
                  </a:txBody>
                  <a:tcPr/>
                </a:tc>
              </a:tr>
              <a:tr h="424194">
                <a:tc>
                  <a:txBody>
                    <a:bodyPr/>
                    <a:lstStyle/>
                    <a:p>
                      <a:r>
                        <a:rPr lang="en-US" dirty="0" smtClean="0"/>
                        <a:t>24/7 Technical support</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Virtual instructor-led training</a:t>
                      </a:r>
                    </a:p>
                  </a:txBody>
                  <a:tcPr/>
                </a:tc>
                <a:tc>
                  <a:txBody>
                    <a:bodyPr/>
                    <a:lstStyle/>
                    <a:p>
                      <a:endParaRPr lang="en-US"/>
                    </a:p>
                  </a:txBody>
                  <a:tcPr/>
                </a:tc>
                <a:tc>
                  <a:txBody>
                    <a:bodyPr/>
                    <a:lstStyle/>
                    <a:p>
                      <a:endParaRPr lang="en-US"/>
                    </a:p>
                  </a:txBody>
                  <a:tcPr/>
                </a:tc>
                <a:tc>
                  <a:txBody>
                    <a:bodyPr/>
                    <a:lstStyle/>
                    <a:p>
                      <a:endParaRPr lang="en-US"/>
                    </a:p>
                  </a:txBody>
                  <a:tcPr/>
                </a:tc>
              </a:tr>
              <a:tr h="372302">
                <a:tc>
                  <a:txBody>
                    <a:bodyPr/>
                    <a:lstStyle/>
                    <a:p>
                      <a:r>
                        <a:rPr lang="en-US" dirty="0" smtClean="0"/>
                        <a:t>Virtual On-Demand training</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Local Classroom training</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Internet forums</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Knowledgebase</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372302">
                <a:tc>
                  <a:txBody>
                    <a:bodyPr/>
                    <a:lstStyle/>
                    <a:p>
                      <a:r>
                        <a:rPr lang="en-US" dirty="0" smtClean="0"/>
                        <a:t>Modeling</a:t>
                      </a:r>
                      <a:r>
                        <a:rPr lang="en-US" baseline="0" dirty="0" smtClean="0"/>
                        <a:t> Books, Textbooks</a:t>
                      </a:r>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Oval 5"/>
          <p:cNvSpPr/>
          <p:nvPr/>
        </p:nvSpPr>
        <p:spPr bwMode="gray">
          <a:xfrm flipV="1">
            <a:off x="7391400" y="218802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8" name="Oval 7"/>
          <p:cNvSpPr/>
          <p:nvPr/>
        </p:nvSpPr>
        <p:spPr bwMode="gray">
          <a:xfrm flipV="1">
            <a:off x="7391400" y="262345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9" name="Oval 8"/>
          <p:cNvSpPr/>
          <p:nvPr/>
        </p:nvSpPr>
        <p:spPr bwMode="gray">
          <a:xfrm flipV="1">
            <a:off x="7391400" y="29826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0" name="Oval 9"/>
          <p:cNvSpPr/>
          <p:nvPr/>
        </p:nvSpPr>
        <p:spPr bwMode="gray">
          <a:xfrm flipV="1">
            <a:off x="7391400" y="334191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2" name="Oval 11"/>
          <p:cNvSpPr/>
          <p:nvPr/>
        </p:nvSpPr>
        <p:spPr bwMode="gray">
          <a:xfrm flipV="1">
            <a:off x="7391400" y="372291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14" name="Oval 13"/>
          <p:cNvSpPr/>
          <p:nvPr/>
        </p:nvSpPr>
        <p:spPr bwMode="gray">
          <a:xfrm flipV="1">
            <a:off x="7391400" y="410391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grpSp>
        <p:nvGrpSpPr>
          <p:cNvPr id="19" name="Group 18"/>
          <p:cNvGrpSpPr/>
          <p:nvPr/>
        </p:nvGrpSpPr>
        <p:grpSpPr>
          <a:xfrm>
            <a:off x="990600" y="6019800"/>
            <a:ext cx="7380426" cy="381000"/>
            <a:chOff x="990600" y="6019800"/>
            <a:chExt cx="7380426" cy="381000"/>
          </a:xfrm>
        </p:grpSpPr>
        <p:sp>
          <p:nvSpPr>
            <p:cNvPr id="20" name="Oval 19"/>
            <p:cNvSpPr/>
            <p:nvPr/>
          </p:nvSpPr>
          <p:spPr bwMode="gray">
            <a:xfrm flipV="1">
              <a:off x="4114800" y="6019800"/>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1" name="Oval 20"/>
            <p:cNvSpPr/>
            <p:nvPr/>
          </p:nvSpPr>
          <p:spPr bwMode="gray">
            <a:xfrm flipV="1">
              <a:off x="6553200" y="6019800"/>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2" name="Oval 21"/>
            <p:cNvSpPr/>
            <p:nvPr/>
          </p:nvSpPr>
          <p:spPr bwMode="gray">
            <a:xfrm flipV="1">
              <a:off x="990600" y="6019800"/>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3" name="TextBox 22"/>
            <p:cNvSpPr txBox="1"/>
            <p:nvPr/>
          </p:nvSpPr>
          <p:spPr>
            <a:xfrm>
              <a:off x="1371600" y="6031468"/>
              <a:ext cx="1116652" cy="369332"/>
            </a:xfrm>
            <a:prstGeom prst="rect">
              <a:avLst/>
            </a:prstGeom>
            <a:noFill/>
          </p:spPr>
          <p:txBody>
            <a:bodyPr wrap="none" rtlCol="0">
              <a:spAutoFit/>
            </a:bodyPr>
            <a:lstStyle/>
            <a:p>
              <a:r>
                <a:rPr lang="en-US" sz="1800" dirty="0" smtClean="0">
                  <a:latin typeface="+mn-lt"/>
                </a:rPr>
                <a:t>Available</a:t>
              </a:r>
            </a:p>
          </p:txBody>
        </p:sp>
        <p:sp>
          <p:nvSpPr>
            <p:cNvPr id="24" name="TextBox 23"/>
            <p:cNvSpPr txBox="1"/>
            <p:nvPr/>
          </p:nvSpPr>
          <p:spPr>
            <a:xfrm>
              <a:off x="4419600" y="6019800"/>
              <a:ext cx="928459" cy="369332"/>
            </a:xfrm>
            <a:prstGeom prst="rect">
              <a:avLst/>
            </a:prstGeom>
            <a:noFill/>
          </p:spPr>
          <p:txBody>
            <a:bodyPr wrap="none" rtlCol="0">
              <a:spAutoFit/>
            </a:bodyPr>
            <a:lstStyle/>
            <a:p>
              <a:r>
                <a:rPr lang="en-US" sz="1800" dirty="0" smtClean="0">
                  <a:latin typeface="+mn-lt"/>
                </a:rPr>
                <a:t>Limited</a:t>
              </a:r>
            </a:p>
          </p:txBody>
        </p:sp>
        <p:sp>
          <p:nvSpPr>
            <p:cNvPr id="25" name="TextBox 24"/>
            <p:cNvSpPr txBox="1"/>
            <p:nvPr/>
          </p:nvSpPr>
          <p:spPr>
            <a:xfrm>
              <a:off x="6843941" y="6019800"/>
              <a:ext cx="1527085" cy="369332"/>
            </a:xfrm>
            <a:prstGeom prst="rect">
              <a:avLst/>
            </a:prstGeom>
            <a:noFill/>
          </p:spPr>
          <p:txBody>
            <a:bodyPr wrap="none" rtlCol="0">
              <a:spAutoFit/>
            </a:bodyPr>
            <a:lstStyle/>
            <a:p>
              <a:r>
                <a:rPr lang="en-US" sz="1800" dirty="0" smtClean="0">
                  <a:latin typeface="+mn-lt"/>
                </a:rPr>
                <a:t>Not Available</a:t>
              </a:r>
            </a:p>
          </p:txBody>
        </p:sp>
      </p:grpSp>
      <p:sp>
        <p:nvSpPr>
          <p:cNvPr id="27" name="Oval 26"/>
          <p:cNvSpPr/>
          <p:nvPr/>
        </p:nvSpPr>
        <p:spPr bwMode="gray">
          <a:xfrm flipV="1">
            <a:off x="7391400" y="446129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8" name="Oval 27"/>
          <p:cNvSpPr/>
          <p:nvPr/>
        </p:nvSpPr>
        <p:spPr bwMode="gray">
          <a:xfrm flipV="1">
            <a:off x="5048250" y="3346482"/>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29" name="Oval 28"/>
          <p:cNvSpPr/>
          <p:nvPr/>
        </p:nvSpPr>
        <p:spPr bwMode="gray">
          <a:xfrm flipV="1">
            <a:off x="5048250" y="4108482"/>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0" name="Oval 29"/>
          <p:cNvSpPr/>
          <p:nvPr/>
        </p:nvSpPr>
        <p:spPr bwMode="gray">
          <a:xfrm flipV="1">
            <a:off x="5048250" y="2203482"/>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1" name="Oval 30"/>
          <p:cNvSpPr/>
          <p:nvPr/>
        </p:nvSpPr>
        <p:spPr bwMode="gray">
          <a:xfrm flipV="1">
            <a:off x="5048250" y="2617138"/>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2" name="Oval 31"/>
          <p:cNvSpPr/>
          <p:nvPr/>
        </p:nvSpPr>
        <p:spPr bwMode="gray">
          <a:xfrm flipV="1">
            <a:off x="5048250" y="2965482"/>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3" name="Oval 32"/>
          <p:cNvSpPr/>
          <p:nvPr/>
        </p:nvSpPr>
        <p:spPr bwMode="gray">
          <a:xfrm flipV="1">
            <a:off x="5048250" y="3738368"/>
            <a:ext cx="304800" cy="293914"/>
          </a:xfrm>
          <a:prstGeom prst="ellipse">
            <a:avLst/>
          </a:prstGeom>
          <a:solidFill>
            <a:srgbClr val="FFC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4" name="Oval 33"/>
          <p:cNvSpPr/>
          <p:nvPr/>
        </p:nvSpPr>
        <p:spPr bwMode="gray">
          <a:xfrm flipV="1">
            <a:off x="5048250" y="4487636"/>
            <a:ext cx="304800" cy="293914"/>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5" name="Oval 34"/>
          <p:cNvSpPr/>
          <p:nvPr/>
        </p:nvSpPr>
        <p:spPr bwMode="gray">
          <a:xfrm flipV="1">
            <a:off x="6172200" y="219531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6" name="Oval 35"/>
          <p:cNvSpPr/>
          <p:nvPr/>
        </p:nvSpPr>
        <p:spPr bwMode="gray">
          <a:xfrm flipV="1">
            <a:off x="6172200" y="2630748"/>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7" name="Oval 36"/>
          <p:cNvSpPr/>
          <p:nvPr/>
        </p:nvSpPr>
        <p:spPr bwMode="gray">
          <a:xfrm flipV="1">
            <a:off x="6172200" y="298997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8" name="Oval 37"/>
          <p:cNvSpPr/>
          <p:nvPr/>
        </p:nvSpPr>
        <p:spPr bwMode="gray">
          <a:xfrm flipV="1">
            <a:off x="6172200" y="334920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39" name="Oval 38"/>
          <p:cNvSpPr/>
          <p:nvPr/>
        </p:nvSpPr>
        <p:spPr bwMode="gray">
          <a:xfrm flipV="1">
            <a:off x="6172200" y="373020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0" name="Oval 39"/>
          <p:cNvSpPr/>
          <p:nvPr/>
        </p:nvSpPr>
        <p:spPr bwMode="gray">
          <a:xfrm flipV="1">
            <a:off x="6172200" y="4111204"/>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
        <p:nvSpPr>
          <p:cNvPr id="41" name="Oval 40"/>
          <p:cNvSpPr/>
          <p:nvPr/>
        </p:nvSpPr>
        <p:spPr bwMode="gray">
          <a:xfrm flipV="1">
            <a:off x="6172200" y="4468586"/>
            <a:ext cx="304800" cy="293914"/>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en-US" sz="1000" dirty="0" smtClean="0">
              <a:solidFill>
                <a:schemeClr val="tx1"/>
              </a:solidFill>
              <a:latin typeface="Arial" pitchFamily="34" charset="0"/>
              <a:ea typeface="MS PGothic"/>
              <a:cs typeface="MS PGothic"/>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Theme">
  <a:themeElements>
    <a:clrScheme name="Bentley Color Palette">
      <a:dk1>
        <a:srgbClr val="002A44"/>
      </a:dk1>
      <a:lt1>
        <a:srgbClr val="FFFFFF"/>
      </a:lt1>
      <a:dk2>
        <a:srgbClr val="000000"/>
      </a:dk2>
      <a:lt2>
        <a:srgbClr val="A6AFB7"/>
      </a:lt2>
      <a:accent1>
        <a:srgbClr val="55A51C"/>
      </a:accent1>
      <a:accent2>
        <a:srgbClr val="002A44"/>
      </a:accent2>
      <a:accent3>
        <a:srgbClr val="B2D1AE"/>
      </a:accent3>
      <a:accent4>
        <a:srgbClr val="A6AFB7"/>
      </a:accent4>
      <a:accent5>
        <a:srgbClr val="61BC47"/>
      </a:accent5>
      <a:accent6>
        <a:srgbClr val="005386"/>
      </a:accent6>
      <a:hlink>
        <a:srgbClr val="55A51C"/>
      </a:hlink>
      <a:folHlink>
        <a:srgbClr val="B2D1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a:gsLst>
            <a:gs pos="0">
              <a:srgbClr val="BBCAD7"/>
            </a:gs>
            <a:gs pos="100000">
              <a:srgbClr val="D7E0E9"/>
            </a:gs>
          </a:gsLst>
        </a:gradFill>
        <a:ln>
          <a:headEnd type="none" w="med" len="med"/>
          <a:tailEnd type="none" w="med" len="med"/>
        </a:ln>
        <a:effectLst>
          <a:outerShdw blurRad="25400" dist="25400" dir="4200000" rotWithShape="0">
            <a:srgbClr val="000000">
              <a:alpha val="14000"/>
            </a:srgbClr>
          </a:outerShdw>
        </a:effectLst>
      </a:spPr>
      <a:bodyPr vert="horz" wrap="square" lIns="91440" tIns="45720" rIns="91440" bIns="45720" numCol="1" rtlCol="0" anchor="ctr" anchorCtr="0" compatLnSpc="1">
        <a:prstTxWarp prst="textNoShape">
          <a:avLst/>
        </a:prstTxWarp>
      </a:bodyPr>
      <a:lstStyle>
        <a:defPPr marR="0" indent="0" eaLnBrk="0" fontAlgn="base" hangingPunct="0">
          <a:lnSpc>
            <a:spcPct val="100000"/>
          </a:lnSpc>
          <a:spcBef>
            <a:spcPct val="0"/>
          </a:spcBef>
          <a:spcAft>
            <a:spcPct val="0"/>
          </a:spcAft>
          <a:buClrTx/>
          <a:buSzTx/>
          <a:buFontTx/>
          <a:buNone/>
          <a:tabLst/>
          <a:defRPr sz="1000" dirty="0" smtClean="0">
            <a:solidFill>
              <a:schemeClr val="tx1"/>
            </a:solidFill>
            <a:latin typeface="Arial" pitchFamily="34" charset="0"/>
            <a:ea typeface="MS PGothic"/>
            <a:cs typeface="MS PGothic"/>
          </a:defRPr>
        </a:defPPr>
      </a:lstStyle>
      <a:style>
        <a:lnRef idx="1">
          <a:schemeClr val="accent4"/>
        </a:lnRef>
        <a:fillRef idx="2">
          <a:schemeClr val="accent4"/>
        </a:fillRef>
        <a:effectRef idx="1">
          <a:schemeClr val="accent4"/>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a:cs typeface="MS PGothic"/>
          </a:defRPr>
        </a:defPPr>
      </a:lstStyle>
    </a:lnDef>
    <a:txDef>
      <a:spPr>
        <a:noFill/>
      </a:spPr>
      <a:bodyPr wrap="square" rtlCol="0">
        <a:spAutoFit/>
      </a:bodyPr>
      <a:lstStyle>
        <a:defPPr>
          <a:defRPr sz="1800" dirty="0" smtClean="0">
            <a:latin typeface="+mn-lt"/>
          </a:defRPr>
        </a:defPPr>
      </a:lstStyle>
    </a:tx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1115</TotalTime>
  <Words>1195</Words>
  <Application>Microsoft Office PowerPoint</Application>
  <PresentationFormat>On-screen Show (4:3)</PresentationFormat>
  <Paragraphs>140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1. Ease of use</vt:lpstr>
      <vt:lpstr>2. Modeling Elements</vt:lpstr>
      <vt:lpstr>3. CAD, GIS Interoperability</vt:lpstr>
      <vt:lpstr>4. Model Building Tools</vt:lpstr>
      <vt:lpstr>5. Advanced Hydraulic Features </vt:lpstr>
      <vt:lpstr>6. Training and Technical Support</vt:lpstr>
    </vt:vector>
  </TitlesOfParts>
  <Company>Bentley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software such as EPANET costs money</dc:title>
  <dc:creator>Administrator</dc:creator>
  <cp:lastModifiedBy>mark.pachlhofer</cp:lastModifiedBy>
  <cp:revision>110</cp:revision>
  <dcterms:created xsi:type="dcterms:W3CDTF">2010-02-01T18:50:14Z</dcterms:created>
  <dcterms:modified xsi:type="dcterms:W3CDTF">2015-11-05T22:20:48Z</dcterms:modified>
</cp:coreProperties>
</file>