
<file path=[Content_Types].xml><?xml version="1.0" encoding="utf-8"?>
<Types xmlns="http://schemas.openxmlformats.org/package/2006/content-types">
  <Override PartName="/customXml/itemProps3.xml" ContentType="application/vnd.openxmlformats-officedocument.customXml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Default Extension="wdp" ContentType="image/vnd.ms-photo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26"/>
  </p:notesMasterIdLst>
  <p:sldIdLst>
    <p:sldId id="345" r:id="rId5"/>
    <p:sldId id="379" r:id="rId6"/>
    <p:sldId id="386" r:id="rId7"/>
    <p:sldId id="346" r:id="rId8"/>
    <p:sldId id="347" r:id="rId9"/>
    <p:sldId id="380" r:id="rId10"/>
    <p:sldId id="381" r:id="rId11"/>
    <p:sldId id="382" r:id="rId12"/>
    <p:sldId id="348" r:id="rId13"/>
    <p:sldId id="349" r:id="rId14"/>
    <p:sldId id="350" r:id="rId15"/>
    <p:sldId id="351" r:id="rId16"/>
    <p:sldId id="352" r:id="rId17"/>
    <p:sldId id="356" r:id="rId18"/>
    <p:sldId id="357" r:id="rId19"/>
    <p:sldId id="359" r:id="rId20"/>
    <p:sldId id="360" r:id="rId21"/>
    <p:sldId id="361" r:id="rId22"/>
    <p:sldId id="362" r:id="rId23"/>
    <p:sldId id="383" r:id="rId24"/>
    <p:sldId id="373" r:id="rId25"/>
  </p:sldIdLst>
  <p:sldSz cx="12188825" cy="6858000"/>
  <p:notesSz cx="6858000" cy="9144000"/>
  <p:defaultTextStyle>
    <a:defPPr>
      <a:defRPr lang="en-US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A6AFB7"/>
    <a:srgbClr val="002A44"/>
    <a:srgbClr val="55A51C"/>
    <a:srgbClr val="F4F5F6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96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5" autoAdjust="0"/>
    <p:restoredTop sz="92582" autoAdjust="0"/>
  </p:normalViewPr>
  <p:slideViewPr>
    <p:cSldViewPr snapToGrid="0" snapToObjects="1" showGuides="1">
      <p:cViewPr varScale="1">
        <p:scale>
          <a:sx n="70" d="100"/>
          <a:sy n="70" d="100"/>
        </p:scale>
        <p:origin x="-126" y="-282"/>
      </p:cViewPr>
      <p:guideLst>
        <p:guide orient="horz" pos="2215"/>
        <p:guide pos="3839"/>
      </p:guideLst>
    </p:cSldViewPr>
  </p:slideViewPr>
  <p:outlineViewPr>
    <p:cViewPr>
      <p:scale>
        <a:sx n="33" d="100"/>
        <a:sy n="33" d="100"/>
      </p:scale>
      <p:origin x="0" y="9714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ata\Word\WEFColl\CS2011-Raleigh\Tractive\Graphs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ata\Word\WEFColl\CS2011-Raleigh\Tractive\Graphs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title>
      <c:tx>
        <c:rich>
          <a:bodyPr/>
          <a:lstStyle/>
          <a:p>
            <a:pPr>
              <a:defRPr/>
            </a:pPr>
            <a:r>
              <a:rPr lang="en-US" sz="1400"/>
              <a:t>10 State Standards</a:t>
            </a:r>
          </a:p>
        </c:rich>
      </c:tx>
      <c:layout/>
    </c:title>
    <c:plotArea>
      <c:layout/>
      <c:scatterChart>
        <c:scatterStyle val="smoothMarker"/>
        <c:ser>
          <c:idx val="0"/>
          <c:order val="0"/>
          <c:tx>
            <c:strRef>
              <c:f>'10State'!$B$2</c:f>
              <c:strCache>
                <c:ptCount val="1"/>
                <c:pt idx="0">
                  <c:v>Slope, %</c:v>
                </c:pt>
              </c:strCache>
            </c:strRef>
          </c:tx>
          <c:xVal>
            <c:numRef>
              <c:f>'10State'!$A$3:$A$17</c:f>
              <c:numCache>
                <c:formatCode>General</c:formatCode>
                <c:ptCount val="15"/>
                <c:pt idx="0">
                  <c:v>8</c:v>
                </c:pt>
                <c:pt idx="1">
                  <c:v>10</c:v>
                </c:pt>
                <c:pt idx="2">
                  <c:v>12</c:v>
                </c:pt>
                <c:pt idx="3">
                  <c:v>14</c:v>
                </c:pt>
                <c:pt idx="4">
                  <c:v>15</c:v>
                </c:pt>
                <c:pt idx="5">
                  <c:v>16</c:v>
                </c:pt>
                <c:pt idx="6">
                  <c:v>18</c:v>
                </c:pt>
                <c:pt idx="7">
                  <c:v>21</c:v>
                </c:pt>
                <c:pt idx="8">
                  <c:v>24</c:v>
                </c:pt>
                <c:pt idx="9">
                  <c:v>27</c:v>
                </c:pt>
                <c:pt idx="10">
                  <c:v>30</c:v>
                </c:pt>
                <c:pt idx="11">
                  <c:v>33</c:v>
                </c:pt>
                <c:pt idx="12">
                  <c:v>36</c:v>
                </c:pt>
                <c:pt idx="13">
                  <c:v>39</c:v>
                </c:pt>
                <c:pt idx="14">
                  <c:v>42</c:v>
                </c:pt>
              </c:numCache>
            </c:numRef>
          </c:xVal>
          <c:yVal>
            <c:numRef>
              <c:f>'10State'!$B$3:$B$17</c:f>
              <c:numCache>
                <c:formatCode>General</c:formatCode>
                <c:ptCount val="15"/>
                <c:pt idx="0">
                  <c:v>0.4</c:v>
                </c:pt>
                <c:pt idx="1">
                  <c:v>0.28000000000000008</c:v>
                </c:pt>
                <c:pt idx="2">
                  <c:v>0.22000000000000022</c:v>
                </c:pt>
                <c:pt idx="3">
                  <c:v>0.17</c:v>
                </c:pt>
                <c:pt idx="4">
                  <c:v>0.15000000000000024</c:v>
                </c:pt>
                <c:pt idx="5">
                  <c:v>0.14000000000000001</c:v>
                </c:pt>
                <c:pt idx="6">
                  <c:v>0.12000000000000002</c:v>
                </c:pt>
                <c:pt idx="7">
                  <c:v>0.1</c:v>
                </c:pt>
                <c:pt idx="8">
                  <c:v>8.0000000000000127E-2</c:v>
                </c:pt>
                <c:pt idx="9">
                  <c:v>6.7000000000000129E-2</c:v>
                </c:pt>
                <c:pt idx="10">
                  <c:v>5.8000000000000093E-2</c:v>
                </c:pt>
                <c:pt idx="11">
                  <c:v>5.2000000000000123E-2</c:v>
                </c:pt>
                <c:pt idx="12">
                  <c:v>4.6000000000000013E-2</c:v>
                </c:pt>
                <c:pt idx="13">
                  <c:v>4.1000000000000002E-2</c:v>
                </c:pt>
                <c:pt idx="14">
                  <c:v>3.7000000000000088E-2</c:v>
                </c:pt>
              </c:numCache>
            </c:numRef>
          </c:yVal>
          <c:smooth val="1"/>
        </c:ser>
        <c:axId val="91910144"/>
        <c:axId val="91912064"/>
      </c:scatterChart>
      <c:valAx>
        <c:axId val="91910144"/>
        <c:scaling>
          <c:orientation val="minMax"/>
          <c:max val="42"/>
        </c:scaling>
        <c:axPos val="b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 sz="1800"/>
                  <a:t>Diamter, in.</a:t>
                </a:r>
              </a:p>
            </c:rich>
          </c:tx>
          <c:layout/>
        </c:title>
        <c:numFmt formatCode="General" sourceLinked="1"/>
        <c:tickLblPos val="nextTo"/>
        <c:crossAx val="91912064"/>
        <c:crosses val="autoZero"/>
        <c:crossBetween val="midCat"/>
        <c:majorUnit val="6"/>
      </c:valAx>
      <c:valAx>
        <c:axId val="91912064"/>
        <c:scaling>
          <c:orientation val="minMax"/>
        </c:scaling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 sz="1600"/>
                  <a:t>Minimum Slope, %</a:t>
                </a:r>
              </a:p>
            </c:rich>
          </c:tx>
          <c:layout/>
        </c:title>
        <c:numFmt formatCode="General" sourceLinked="1"/>
        <c:tickLblPos val="nextTo"/>
        <c:crossAx val="91910144"/>
        <c:crosses val="autoZero"/>
        <c:crossBetween val="midCat"/>
      </c:valAx>
    </c:plotArea>
    <c:plotVisOnly val="1"/>
  </c:chart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plotArea>
      <c:layout>
        <c:manualLayout>
          <c:layoutTarget val="inner"/>
          <c:xMode val="edge"/>
          <c:yMode val="edge"/>
          <c:x val="0.18230918104933913"/>
          <c:y val="5.1400554097404488E-2"/>
          <c:w val="0.72710146080224758"/>
          <c:h val="0.70005358705161858"/>
        </c:manualLayout>
      </c:layout>
      <c:scatterChart>
        <c:scatterStyle val="smoothMarker"/>
        <c:ser>
          <c:idx val="0"/>
          <c:order val="0"/>
          <c:tx>
            <c:strRef>
              <c:f>Sheet1!$B$4</c:f>
              <c:strCache>
                <c:ptCount val="1"/>
                <c:pt idx="0">
                  <c:v>n=0.013</c:v>
                </c:pt>
              </c:strCache>
            </c:strRef>
          </c:tx>
          <c:marker>
            <c:symbol val="none"/>
          </c:marker>
          <c:xVal>
            <c:numRef>
              <c:f>Sheet1!$A$7:$A$16</c:f>
              <c:numCache>
                <c:formatCode>General</c:formatCode>
                <c:ptCount val="10"/>
                <c:pt idx="0">
                  <c:v>0.05</c:v>
                </c:pt>
                <c:pt idx="1">
                  <c:v>0.1</c:v>
                </c:pt>
                <c:pt idx="2">
                  <c:v>0.15000000000000024</c:v>
                </c:pt>
                <c:pt idx="3">
                  <c:v>0.2</c:v>
                </c:pt>
                <c:pt idx="4">
                  <c:v>0.25</c:v>
                </c:pt>
                <c:pt idx="5">
                  <c:v>0.30000000000000032</c:v>
                </c:pt>
                <c:pt idx="6">
                  <c:v>0.35000000000000031</c:v>
                </c:pt>
                <c:pt idx="7">
                  <c:v>0.40000000000000008</c:v>
                </c:pt>
                <c:pt idx="8">
                  <c:v>0.45</c:v>
                </c:pt>
                <c:pt idx="9">
                  <c:v>0.5</c:v>
                </c:pt>
              </c:numCache>
            </c:numRef>
          </c:xVal>
          <c:yVal>
            <c:numRef>
              <c:f>Sheet1!$B$7:$B$16</c:f>
              <c:numCache>
                <c:formatCode>General</c:formatCode>
                <c:ptCount val="10"/>
                <c:pt idx="0">
                  <c:v>0.45284248047978298</c:v>
                </c:pt>
                <c:pt idx="1">
                  <c:v>0.30716403433550582</c:v>
                </c:pt>
                <c:pt idx="2">
                  <c:v>0.24477060312367982</c:v>
                </c:pt>
                <c:pt idx="3">
                  <c:v>0.2083500291079162</c:v>
                </c:pt>
                <c:pt idx="4">
                  <c:v>0.18387553873940904</c:v>
                </c:pt>
                <c:pt idx="5">
                  <c:v>0.16602842971478038</c:v>
                </c:pt>
                <c:pt idx="6">
                  <c:v>0.15229731899993601</c:v>
                </c:pt>
                <c:pt idx="7">
                  <c:v>0.14132427555582391</c:v>
                </c:pt>
                <c:pt idx="8">
                  <c:v>0.13230350670735005</c:v>
                </c:pt>
                <c:pt idx="9">
                  <c:v>0.12472317578282752</c:v>
                </c:pt>
              </c:numCache>
            </c:numRef>
          </c:yVal>
          <c:smooth val="1"/>
        </c:ser>
        <c:ser>
          <c:idx val="1"/>
          <c:order val="1"/>
          <c:tx>
            <c:strRef>
              <c:f>Sheet1!$C$4</c:f>
              <c:strCache>
                <c:ptCount val="1"/>
                <c:pt idx="0">
                  <c:v>Variable</c:v>
                </c:pt>
              </c:strCache>
            </c:strRef>
          </c:tx>
          <c:marker>
            <c:symbol val="none"/>
          </c:marker>
          <c:xVal>
            <c:numRef>
              <c:f>Sheet1!$A$7:$A$16</c:f>
              <c:numCache>
                <c:formatCode>General</c:formatCode>
                <c:ptCount val="10"/>
                <c:pt idx="0">
                  <c:v>0.05</c:v>
                </c:pt>
                <c:pt idx="1">
                  <c:v>0.1</c:v>
                </c:pt>
                <c:pt idx="2">
                  <c:v>0.15000000000000024</c:v>
                </c:pt>
                <c:pt idx="3">
                  <c:v>0.2</c:v>
                </c:pt>
                <c:pt idx="4">
                  <c:v>0.25</c:v>
                </c:pt>
                <c:pt idx="5">
                  <c:v>0.30000000000000032</c:v>
                </c:pt>
                <c:pt idx="6">
                  <c:v>0.35000000000000031</c:v>
                </c:pt>
                <c:pt idx="7">
                  <c:v>0.40000000000000008</c:v>
                </c:pt>
                <c:pt idx="8">
                  <c:v>0.45</c:v>
                </c:pt>
                <c:pt idx="9">
                  <c:v>0.5</c:v>
                </c:pt>
              </c:numCache>
            </c:numRef>
          </c:xVal>
          <c:yVal>
            <c:numRef>
              <c:f>Sheet1!$C$7:$C$16</c:f>
              <c:numCache>
                <c:formatCode>General</c:formatCode>
                <c:ptCount val="10"/>
                <c:pt idx="0">
                  <c:v>0.51256602706288257</c:v>
                </c:pt>
                <c:pt idx="1">
                  <c:v>0.34455585179856102</c:v>
                </c:pt>
                <c:pt idx="2">
                  <c:v>0.27312366954336187</c:v>
                </c:pt>
                <c:pt idx="3">
                  <c:v>0.23161647229902579</c:v>
                </c:pt>
                <c:pt idx="4">
                  <c:v>0.20381681243959654</c:v>
                </c:pt>
                <c:pt idx="5">
                  <c:v>0.18359850953273718</c:v>
                </c:pt>
                <c:pt idx="6">
                  <c:v>0.16807713662397464</c:v>
                </c:pt>
                <c:pt idx="7">
                  <c:v>0.15569664529049676</c:v>
                </c:pt>
                <c:pt idx="8">
                  <c:v>0.14553547236106623</c:v>
                </c:pt>
                <c:pt idx="9">
                  <c:v>0.13700922752021794</c:v>
                </c:pt>
              </c:numCache>
            </c:numRef>
          </c:yVal>
          <c:smooth val="1"/>
        </c:ser>
        <c:ser>
          <c:idx val="2"/>
          <c:order val="2"/>
          <c:tx>
            <c:strRef>
              <c:f>Sheet1!$D$4</c:f>
              <c:strCache>
                <c:ptCount val="1"/>
                <c:pt idx="0">
                  <c:v>10-state</c:v>
                </c:pt>
              </c:strCache>
            </c:strRef>
          </c:tx>
          <c:spPr>
            <a:ln w="31750">
              <a:solidFill>
                <a:srgbClr val="FF0000"/>
              </a:solidFill>
            </a:ln>
          </c:spPr>
          <c:marker>
            <c:symbol val="none"/>
          </c:marker>
          <c:xVal>
            <c:numRef>
              <c:f>Sheet1!$A$7:$A$16</c:f>
              <c:numCache>
                <c:formatCode>General</c:formatCode>
                <c:ptCount val="10"/>
                <c:pt idx="0">
                  <c:v>0.05</c:v>
                </c:pt>
                <c:pt idx="1">
                  <c:v>0.1</c:v>
                </c:pt>
                <c:pt idx="2">
                  <c:v>0.15000000000000024</c:v>
                </c:pt>
                <c:pt idx="3">
                  <c:v>0.2</c:v>
                </c:pt>
                <c:pt idx="4">
                  <c:v>0.25</c:v>
                </c:pt>
                <c:pt idx="5">
                  <c:v>0.30000000000000032</c:v>
                </c:pt>
                <c:pt idx="6">
                  <c:v>0.35000000000000031</c:v>
                </c:pt>
                <c:pt idx="7">
                  <c:v>0.40000000000000008</c:v>
                </c:pt>
                <c:pt idx="8">
                  <c:v>0.45</c:v>
                </c:pt>
                <c:pt idx="9">
                  <c:v>0.5</c:v>
                </c:pt>
              </c:numCache>
            </c:numRef>
          </c:xVal>
          <c:yVal>
            <c:numRef>
              <c:f>Sheet1!$D$7:$D$16</c:f>
              <c:numCache>
                <c:formatCode>General</c:formatCode>
                <c:ptCount val="10"/>
                <c:pt idx="0">
                  <c:v>0.22</c:v>
                </c:pt>
                <c:pt idx="1">
                  <c:v>0.22</c:v>
                </c:pt>
                <c:pt idx="2">
                  <c:v>0.22</c:v>
                </c:pt>
                <c:pt idx="3">
                  <c:v>0.22</c:v>
                </c:pt>
                <c:pt idx="4">
                  <c:v>0.22</c:v>
                </c:pt>
                <c:pt idx="5">
                  <c:v>0.22</c:v>
                </c:pt>
                <c:pt idx="6">
                  <c:v>0.22</c:v>
                </c:pt>
                <c:pt idx="7">
                  <c:v>0.22</c:v>
                </c:pt>
                <c:pt idx="8">
                  <c:v>0.22</c:v>
                </c:pt>
                <c:pt idx="9">
                  <c:v>0.22</c:v>
                </c:pt>
              </c:numCache>
            </c:numRef>
          </c:yVal>
          <c:smooth val="1"/>
        </c:ser>
        <c:axId val="95380224"/>
        <c:axId val="95382144"/>
      </c:scatterChart>
      <c:valAx>
        <c:axId val="95380224"/>
        <c:scaling>
          <c:orientation val="minMax"/>
          <c:max val="0.5"/>
        </c:scaling>
        <c:axPos val="b"/>
        <c:majorGridlines/>
        <c:title>
          <c:tx>
            <c:rich>
              <a:bodyPr/>
              <a:lstStyle/>
              <a:p>
                <a:pPr>
                  <a:defRPr sz="1400"/>
                </a:pPr>
                <a:r>
                  <a:rPr lang="en-US" sz="1400" dirty="0" smtClean="0"/>
                  <a:t>Min Flow, </a:t>
                </a:r>
                <a:r>
                  <a:rPr lang="en-US" sz="1400" dirty="0"/>
                  <a:t>cfs</a:t>
                </a:r>
              </a:p>
            </c:rich>
          </c:tx>
          <c:layout/>
        </c:title>
        <c:numFmt formatCode="General" sourceLinked="1"/>
        <c:tickLblPos val="nextTo"/>
        <c:crossAx val="95382144"/>
        <c:crosses val="autoZero"/>
        <c:crossBetween val="midCat"/>
      </c:valAx>
      <c:valAx>
        <c:axId val="95382144"/>
        <c:scaling>
          <c:orientation val="minMax"/>
        </c:scaling>
        <c:axPos val="l"/>
        <c:majorGridlines/>
        <c:title>
          <c:tx>
            <c:rich>
              <a:bodyPr rot="-5400000" vert="horz"/>
              <a:lstStyle/>
              <a:p>
                <a:pPr>
                  <a:defRPr sz="1400"/>
                </a:pPr>
                <a:r>
                  <a:rPr lang="en-US" sz="1400"/>
                  <a:t>Min Slope, %</a:t>
                </a:r>
              </a:p>
            </c:rich>
          </c:tx>
          <c:layout/>
        </c:title>
        <c:numFmt formatCode="General" sourceLinked="1"/>
        <c:tickLblPos val="nextTo"/>
        <c:crossAx val="95380224"/>
        <c:crosses val="autoZero"/>
        <c:crossBetween val="midCat"/>
      </c:valAx>
    </c:plotArea>
    <c:legend>
      <c:legendPos val="r"/>
      <c:layout>
        <c:manualLayout>
          <c:xMode val="edge"/>
          <c:yMode val="edge"/>
          <c:x val="0.53838595933084121"/>
          <c:y val="0.1522018081073207"/>
          <c:w val="0.21405737161642732"/>
          <c:h val="0.25115157480314959"/>
        </c:manualLayout>
      </c:layout>
      <c:spPr>
        <a:solidFill>
          <a:sysClr val="window" lastClr="FFFFFF"/>
        </a:solidFill>
        <a:ln>
          <a:solidFill>
            <a:schemeClr val="tx1"/>
          </a:solidFill>
        </a:ln>
      </c:spPr>
      <c:txPr>
        <a:bodyPr/>
        <a:lstStyle/>
        <a:p>
          <a:pPr>
            <a:defRPr sz="1200"/>
          </a:pPr>
          <a:endParaRPr lang="en-US"/>
        </a:p>
      </c:txPr>
    </c:legend>
    <c:plotVisOnly val="1"/>
  </c:chart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F3A4F81-77F1-4326-B55D-BB41B557C83C}" type="datetimeFigureOut">
              <a:rPr lang="en-US" smtClean="0"/>
              <a:pPr/>
              <a:t>4/13/2015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A0BDBA0-188A-4863-B2FC-89AA09074AE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1012697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13" Type="http://schemas.openxmlformats.org/officeDocument/2006/relationships/image" Target="../media/image14.jpeg"/><Relationship Id="rId18" Type="http://schemas.openxmlformats.org/officeDocument/2006/relationships/image" Target="../media/image19.jpeg"/><Relationship Id="rId3" Type="http://schemas.openxmlformats.org/officeDocument/2006/relationships/image" Target="../media/image4.png"/><Relationship Id="rId7" Type="http://schemas.openxmlformats.org/officeDocument/2006/relationships/image" Target="../media/image8.jpeg"/><Relationship Id="rId12" Type="http://schemas.openxmlformats.org/officeDocument/2006/relationships/image" Target="../media/image13.jpeg"/><Relationship Id="rId17" Type="http://schemas.openxmlformats.org/officeDocument/2006/relationships/image" Target="../media/image18.jpeg"/><Relationship Id="rId2" Type="http://schemas.openxmlformats.org/officeDocument/2006/relationships/image" Target="../media/image3.jpeg"/><Relationship Id="rId16" Type="http://schemas.openxmlformats.org/officeDocument/2006/relationships/image" Target="../media/image17.jpeg"/><Relationship Id="rId20" Type="http://schemas.openxmlformats.org/officeDocument/2006/relationships/image" Target="../media/image2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jpeg"/><Relationship Id="rId11" Type="http://schemas.openxmlformats.org/officeDocument/2006/relationships/image" Target="../media/image12.jpeg"/><Relationship Id="rId5" Type="http://schemas.openxmlformats.org/officeDocument/2006/relationships/image" Target="../media/image6.jpeg"/><Relationship Id="rId15" Type="http://schemas.openxmlformats.org/officeDocument/2006/relationships/image" Target="../media/image16.jpeg"/><Relationship Id="rId10" Type="http://schemas.openxmlformats.org/officeDocument/2006/relationships/image" Target="../media/image11.jpeg"/><Relationship Id="rId19" Type="http://schemas.openxmlformats.org/officeDocument/2006/relationships/image" Target="../media/image20.jpeg"/><Relationship Id="rId4" Type="http://schemas.openxmlformats.org/officeDocument/2006/relationships/image" Target="../media/image5.jpeg"/><Relationship Id="rId9" Type="http://schemas.openxmlformats.org/officeDocument/2006/relationships/image" Target="../media/image10.jpeg"/><Relationship Id="rId14" Type="http://schemas.openxmlformats.org/officeDocument/2006/relationships/image" Target="../media/image15.jpeg"/></Relationships>
</file>

<file path=ppt/slideLayouts/_rels/slideLayout1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4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4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jpeg"/><Relationship Id="rId3" Type="http://schemas.openxmlformats.org/officeDocument/2006/relationships/image" Target="../media/image22.jpeg"/><Relationship Id="rId7" Type="http://schemas.openxmlformats.org/officeDocument/2006/relationships/image" Target="../media/image26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Relationship Id="rId9" Type="http://schemas.openxmlformats.org/officeDocument/2006/relationships/image" Target="../media/image2.png"/></Relationships>
</file>

<file path=ppt/slideLayouts/_rels/slideLayout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3" Type="http://schemas.openxmlformats.org/officeDocument/2006/relationships/image" Target="../media/image28.png"/><Relationship Id="rId7" Type="http://schemas.openxmlformats.org/officeDocument/2006/relationships/image" Target="../media/image32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31.jpeg"/><Relationship Id="rId5" Type="http://schemas.openxmlformats.org/officeDocument/2006/relationships/image" Target="../media/image30.png"/><Relationship Id="rId4" Type="http://schemas.openxmlformats.org/officeDocument/2006/relationships/image" Target="../media/image29.jpeg"/><Relationship Id="rId9" Type="http://schemas.openxmlformats.org/officeDocument/2006/relationships/image" Target="../media/image2.png"/></Relationships>
</file>

<file path=ppt/slideLayouts/_rels/slideLayout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4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49" y="0"/>
            <a:ext cx="12188823" cy="6856212"/>
          </a:xfrm>
          <a:prstGeom prst="rect">
            <a:avLst/>
          </a:prstGeom>
        </p:spPr>
      </p:pic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 bwMode="white">
          <a:xfrm>
            <a:off x="809625" y="5201876"/>
            <a:ext cx="9834893" cy="1024128"/>
          </a:xfrm>
        </p:spPr>
        <p:txBody>
          <a:bodyPr lIns="0" anchor="b" anchorCtr="0">
            <a:normAutofit/>
          </a:bodyPr>
          <a:lstStyle>
            <a:lvl1pPr algn="r">
              <a:defRPr lang="en-US" sz="3600" b="1" kern="1200" baseline="0" dirty="0" smtClean="0">
                <a:solidFill>
                  <a:schemeClr val="tx1">
                    <a:lumMod val="90000"/>
                    <a:lumOff val="10000"/>
                  </a:schemeClr>
                </a:solidFill>
                <a:effectLst>
                  <a:outerShdw blurRad="50800" dist="38100" dir="16200000" rotWithShape="0">
                    <a:prstClr val="black">
                      <a:alpha val="40000"/>
                    </a:prstClr>
                  </a:outerShdw>
                </a:effectLst>
                <a:latin typeface="Arial Narrow" pitchFamily="34" charset="0"/>
                <a:ea typeface="+mj-ea"/>
                <a:cs typeface="+mj-cs"/>
              </a:defRPr>
            </a:lvl1pPr>
          </a:lstStyle>
          <a:p>
            <a:endParaRPr lang="en-US" dirty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 bwMode="white">
          <a:xfrm>
            <a:off x="809625" y="6252747"/>
            <a:ext cx="9834893" cy="320040"/>
          </a:xfrm>
          <a:noFill/>
        </p:spPr>
        <p:txBody>
          <a:bodyPr lIns="0"/>
          <a:lstStyle>
            <a:lvl1pPr marL="0" indent="0" algn="r">
              <a:spcBef>
                <a:spcPts val="533"/>
              </a:spcBef>
              <a:buFontTx/>
              <a:buNone/>
              <a:defRPr lang="en-US" sz="2400" b="0" kern="1200" dirty="0" smtClean="0">
                <a:solidFill>
                  <a:schemeClr val="bg2">
                    <a:lumMod val="50000"/>
                  </a:schemeClr>
                </a:solidFill>
                <a:effectLst/>
                <a:latin typeface="Arial Narrow" pitchFamily="34" charset="0"/>
                <a:ea typeface="+mj-ea"/>
                <a:cs typeface="+mj-cs"/>
              </a:defRPr>
            </a:lvl1pPr>
          </a:lstStyle>
          <a:p>
            <a:endParaRPr lang="en-US" dirty="0"/>
          </a:p>
        </p:txBody>
      </p:sp>
      <p:sp>
        <p:nvSpPr>
          <p:cNvPr id="28" name="Slide Number Placeholder 1"/>
          <p:cNvSpPr txBox="1">
            <a:spLocks/>
          </p:cNvSpPr>
          <p:nvPr userDrawn="1"/>
        </p:nvSpPr>
        <p:spPr>
          <a:xfrm>
            <a:off x="0" y="6589715"/>
            <a:ext cx="2420513" cy="268287"/>
          </a:xfrm>
          <a:prstGeom prst="rect">
            <a:avLst/>
          </a:prstGeom>
        </p:spPr>
        <p:txBody>
          <a:bodyPr lIns="121899" tIns="60949" rIns="121899" bIns="60949"/>
          <a:lstStyle>
            <a:lvl1pPr>
              <a:defRPr sz="800"/>
            </a:lvl1pPr>
          </a:lstStyle>
          <a:p>
            <a:pPr marL="0" marR="0" lvl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00" dirty="0" smtClean="0">
                <a:solidFill>
                  <a:schemeClr val="bg1">
                    <a:lumMod val="65000"/>
                  </a:schemeClr>
                </a:solidFill>
                <a:latin typeface="Arial Narrow" pitchFamily="34" charset="0"/>
              </a:rPr>
              <a:t>©  2014 Bentley</a:t>
            </a:r>
            <a:r>
              <a:rPr lang="en-US" sz="800" baseline="0" dirty="0" smtClean="0">
                <a:solidFill>
                  <a:schemeClr val="bg1">
                    <a:lumMod val="65000"/>
                  </a:schemeClr>
                </a:solidFill>
                <a:latin typeface="Arial Narrow" pitchFamily="34" charset="0"/>
              </a:rPr>
              <a:t> Systems, Incorporated</a:t>
            </a:r>
            <a:endParaRPr lang="en-US" sz="800" dirty="0" smtClean="0">
              <a:solidFill>
                <a:schemeClr val="bg1">
                  <a:lumMod val="65000"/>
                </a:schemeClr>
              </a:solidFill>
              <a:latin typeface="Arial Narrow" pitchFamily="34" charset="0"/>
            </a:endParaRPr>
          </a:p>
          <a:p>
            <a:pPr marL="0" marR="0" lvl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30" name="Picture 29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77390" y="4295664"/>
            <a:ext cx="2266738" cy="556255"/>
          </a:xfrm>
          <a:prstGeom prst="rect">
            <a:avLst/>
          </a:prstGeom>
        </p:spPr>
      </p:pic>
      <p:sp>
        <p:nvSpPr>
          <p:cNvPr id="31" name="Rounded Rectangle 30"/>
          <p:cNvSpPr/>
          <p:nvPr userDrawn="1"/>
        </p:nvSpPr>
        <p:spPr bwMode="auto">
          <a:xfrm>
            <a:off x="6134016" y="4010023"/>
            <a:ext cx="1110960" cy="1111249"/>
          </a:xfrm>
          <a:prstGeom prst="roundRect">
            <a:avLst>
              <a:gd name="adj" fmla="val 8953"/>
            </a:avLst>
          </a:prstGeom>
          <a:blipFill dpi="0" rotWithShape="1">
            <a:blip r:embed="rId4" cstate="screen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rcRect/>
            <a:stretch>
              <a:fillRect l="-100000"/>
            </a:stretch>
          </a:blip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21899" tIns="60949" rIns="121899" bIns="60949" numCol="1" spcCol="0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dirty="0" err="1">
              <a:solidFill>
                <a:schemeClr val="bg1"/>
              </a:solidFill>
              <a:ea typeface="MS PGothic"/>
              <a:cs typeface="MS PGothic"/>
            </a:endParaRPr>
          </a:p>
        </p:txBody>
      </p:sp>
      <p:sp>
        <p:nvSpPr>
          <p:cNvPr id="32" name="Rounded Rectangle 31"/>
          <p:cNvSpPr/>
          <p:nvPr userDrawn="1"/>
        </p:nvSpPr>
        <p:spPr bwMode="auto">
          <a:xfrm>
            <a:off x="7264023" y="1749423"/>
            <a:ext cx="1110960" cy="1111249"/>
          </a:xfrm>
          <a:prstGeom prst="roundRect">
            <a:avLst>
              <a:gd name="adj" fmla="val 8953"/>
            </a:avLst>
          </a:prstGeom>
          <a:blipFill dpi="0" rotWithShape="1">
            <a:blip r:embed="rId5" cstate="screen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rcRect/>
            <a:stretch>
              <a:fillRect t="-100000"/>
            </a:stretch>
          </a:blip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21899" tIns="60949" rIns="121899" bIns="60949" numCol="1" spcCol="0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dirty="0" err="1">
              <a:solidFill>
                <a:schemeClr val="bg1"/>
              </a:solidFill>
              <a:ea typeface="MS PGothic"/>
              <a:cs typeface="MS PGothic"/>
            </a:endParaRPr>
          </a:p>
        </p:txBody>
      </p:sp>
      <p:sp>
        <p:nvSpPr>
          <p:cNvPr id="33" name="Rounded Rectangle 32"/>
          <p:cNvSpPr/>
          <p:nvPr userDrawn="1"/>
        </p:nvSpPr>
        <p:spPr bwMode="auto">
          <a:xfrm>
            <a:off x="5004009" y="4010023"/>
            <a:ext cx="1110960" cy="1111249"/>
          </a:xfrm>
          <a:prstGeom prst="roundRect">
            <a:avLst>
              <a:gd name="adj" fmla="val 8953"/>
            </a:avLst>
          </a:prstGeom>
          <a:blipFill dpi="0" rotWithShape="1">
            <a:blip r:embed="rId4" cstate="screen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rcRect/>
            <a:stretch>
              <a:fillRect r="-100000"/>
            </a:stretch>
          </a:blip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21899" tIns="60949" rIns="121899" bIns="60949" numCol="1" spcCol="0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dirty="0" err="1">
              <a:solidFill>
                <a:schemeClr val="bg1"/>
              </a:solidFill>
              <a:ea typeface="MS PGothic"/>
              <a:cs typeface="MS PGothic"/>
            </a:endParaRPr>
          </a:p>
        </p:txBody>
      </p:sp>
      <p:sp>
        <p:nvSpPr>
          <p:cNvPr id="34" name="Rounded Rectangle 33"/>
          <p:cNvSpPr/>
          <p:nvPr userDrawn="1"/>
        </p:nvSpPr>
        <p:spPr bwMode="auto">
          <a:xfrm>
            <a:off x="6134016" y="1749423"/>
            <a:ext cx="1110960" cy="1111249"/>
          </a:xfrm>
          <a:prstGeom prst="roundRect">
            <a:avLst>
              <a:gd name="adj" fmla="val 8953"/>
            </a:avLst>
          </a:prstGeom>
          <a:blipFill dpi="0" rotWithShape="1">
            <a:blip r:embed="rId6" cstate="screen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rcRect/>
            <a:stretch>
              <a:fillRect l="-100000" t="-100000"/>
            </a:stretch>
          </a:blip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21899" tIns="60949" rIns="121899" bIns="60949" numCol="1" spcCol="0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dirty="0" err="1">
              <a:solidFill>
                <a:schemeClr val="bg1"/>
              </a:solidFill>
              <a:ea typeface="MS PGothic"/>
              <a:cs typeface="MS PGothic"/>
            </a:endParaRPr>
          </a:p>
        </p:txBody>
      </p:sp>
      <p:sp>
        <p:nvSpPr>
          <p:cNvPr id="35" name="Rounded Rectangle 34"/>
          <p:cNvSpPr/>
          <p:nvPr userDrawn="1"/>
        </p:nvSpPr>
        <p:spPr bwMode="auto">
          <a:xfrm>
            <a:off x="5004013" y="2879727"/>
            <a:ext cx="1110960" cy="1111249"/>
          </a:xfrm>
          <a:prstGeom prst="roundRect">
            <a:avLst>
              <a:gd name="adj" fmla="val 8953"/>
            </a:avLst>
          </a:prstGeom>
          <a:solidFill>
            <a:srgbClr val="002A44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21899" tIns="60949" rIns="121899" bIns="60949" numCol="1" spcCol="0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dirty="0" err="1">
              <a:solidFill>
                <a:schemeClr val="bg1"/>
              </a:solidFill>
              <a:ea typeface="MS PGothic"/>
              <a:cs typeface="MS PGothic"/>
            </a:endParaRPr>
          </a:p>
        </p:txBody>
      </p:sp>
      <p:sp>
        <p:nvSpPr>
          <p:cNvPr id="36" name="Rounded Rectangle 35"/>
          <p:cNvSpPr/>
          <p:nvPr userDrawn="1"/>
        </p:nvSpPr>
        <p:spPr bwMode="auto">
          <a:xfrm>
            <a:off x="5004013" y="1749423"/>
            <a:ext cx="1110960" cy="1111249"/>
          </a:xfrm>
          <a:prstGeom prst="roundRect">
            <a:avLst>
              <a:gd name="adj" fmla="val 8953"/>
            </a:avLst>
          </a:prstGeom>
          <a:blipFill dpi="0" rotWithShape="1">
            <a:blip r:embed="rId6" cstate="screen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rcRect/>
            <a:stretch>
              <a:fillRect t="-100000" r="-100000"/>
            </a:stretch>
          </a:blip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21899" tIns="60949" rIns="121899" bIns="60949" numCol="1" spcCol="0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dirty="0" err="1">
              <a:solidFill>
                <a:schemeClr val="bg1"/>
              </a:solidFill>
              <a:ea typeface="MS PGothic"/>
              <a:cs typeface="MS PGothic"/>
            </a:endParaRPr>
          </a:p>
        </p:txBody>
      </p:sp>
      <p:sp>
        <p:nvSpPr>
          <p:cNvPr id="37" name="Rounded Rectangle 36"/>
          <p:cNvSpPr/>
          <p:nvPr userDrawn="1"/>
        </p:nvSpPr>
        <p:spPr bwMode="auto">
          <a:xfrm>
            <a:off x="3874006" y="2879727"/>
            <a:ext cx="1110960" cy="1111249"/>
          </a:xfrm>
          <a:prstGeom prst="roundRect">
            <a:avLst>
              <a:gd name="adj" fmla="val 8953"/>
            </a:avLst>
          </a:prstGeom>
          <a:blipFill dpi="0" rotWithShape="1">
            <a:blip r:embed="rId7" cstate="screen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rcRect/>
            <a:stretch>
              <a:fillRect l="-135000" t="-100000" r="-120000" b="-50000"/>
            </a:stretch>
          </a:blip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21899" tIns="60949" rIns="121899" bIns="60949" numCol="1" spcCol="0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dirty="0" err="1">
              <a:solidFill>
                <a:schemeClr val="bg1"/>
              </a:solidFill>
              <a:ea typeface="MS PGothic"/>
              <a:cs typeface="MS PGothic"/>
            </a:endParaRPr>
          </a:p>
        </p:txBody>
      </p:sp>
      <p:sp>
        <p:nvSpPr>
          <p:cNvPr id="38" name="Rounded Rectangle 37"/>
          <p:cNvSpPr/>
          <p:nvPr userDrawn="1"/>
        </p:nvSpPr>
        <p:spPr bwMode="auto">
          <a:xfrm>
            <a:off x="3874006" y="1749423"/>
            <a:ext cx="1110960" cy="1111249"/>
          </a:xfrm>
          <a:prstGeom prst="roundRect">
            <a:avLst>
              <a:gd name="adj" fmla="val 8953"/>
            </a:avLst>
          </a:prstGeom>
          <a:blipFill dpi="0" rotWithShape="1">
            <a:blip r:embed="rId8" cstate="screen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rcRect/>
            <a:stretch>
              <a:fillRect l="-100000"/>
            </a:stretch>
          </a:blip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21899" tIns="60949" rIns="121899" bIns="60949" numCol="1" spcCol="0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dirty="0" err="1">
              <a:solidFill>
                <a:schemeClr val="bg1"/>
              </a:solidFill>
              <a:ea typeface="MS PGothic"/>
              <a:cs typeface="MS PGothic"/>
            </a:endParaRPr>
          </a:p>
        </p:txBody>
      </p:sp>
      <p:sp>
        <p:nvSpPr>
          <p:cNvPr id="39" name="Rounded Rectangle 38"/>
          <p:cNvSpPr/>
          <p:nvPr userDrawn="1"/>
        </p:nvSpPr>
        <p:spPr bwMode="auto">
          <a:xfrm>
            <a:off x="2743999" y="1749423"/>
            <a:ext cx="1110960" cy="1111249"/>
          </a:xfrm>
          <a:prstGeom prst="roundRect">
            <a:avLst>
              <a:gd name="adj" fmla="val 8953"/>
            </a:avLst>
          </a:prstGeom>
          <a:blipFill dpi="0" rotWithShape="1">
            <a:blip r:embed="rId8" cstate="screen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rcRect/>
            <a:stretch>
              <a:fillRect r="-100000"/>
            </a:stretch>
          </a:blip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21899" tIns="60949" rIns="121899" bIns="60949" numCol="1" spcCol="0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dirty="0" err="1">
              <a:solidFill>
                <a:schemeClr val="bg1"/>
              </a:solidFill>
              <a:ea typeface="MS PGothic"/>
              <a:cs typeface="MS PGothic"/>
            </a:endParaRPr>
          </a:p>
        </p:txBody>
      </p:sp>
      <p:sp>
        <p:nvSpPr>
          <p:cNvPr id="40" name="Rounded Rectangle 39"/>
          <p:cNvSpPr/>
          <p:nvPr userDrawn="1"/>
        </p:nvSpPr>
        <p:spPr bwMode="auto">
          <a:xfrm>
            <a:off x="9524033" y="2879727"/>
            <a:ext cx="1110960" cy="1111249"/>
          </a:xfrm>
          <a:prstGeom prst="roundRect">
            <a:avLst>
              <a:gd name="adj" fmla="val 8953"/>
            </a:avLst>
          </a:prstGeom>
          <a:blipFill dpi="0" rotWithShape="1">
            <a:blip r:embed="rId9" cstate="screen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rcRect/>
            <a:stretch>
              <a:fillRect l="-50000" r="-50000" b="-50000"/>
            </a:stretch>
          </a:blip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21899" tIns="60949" rIns="121899" bIns="60949" numCol="1" spcCol="0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dirty="0" err="1">
              <a:solidFill>
                <a:schemeClr val="bg1"/>
              </a:solidFill>
              <a:ea typeface="MS PGothic"/>
              <a:cs typeface="MS PGothic"/>
            </a:endParaRPr>
          </a:p>
        </p:txBody>
      </p:sp>
      <p:sp>
        <p:nvSpPr>
          <p:cNvPr id="41" name="Rounded Rectangle 40"/>
          <p:cNvSpPr/>
          <p:nvPr userDrawn="1"/>
        </p:nvSpPr>
        <p:spPr bwMode="auto">
          <a:xfrm>
            <a:off x="9524033" y="1749423"/>
            <a:ext cx="1110960" cy="1111249"/>
          </a:xfrm>
          <a:prstGeom prst="roundRect">
            <a:avLst>
              <a:gd name="adj" fmla="val 8953"/>
            </a:avLst>
          </a:prstGeom>
          <a:blipFill dpi="0" rotWithShape="1">
            <a:blip r:embed="rId10" cstate="screen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rcRect/>
            <a:stretch>
              <a:fillRect l="-100000"/>
            </a:stretch>
          </a:blip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21899" tIns="60949" rIns="121899" bIns="60949" numCol="1" spcCol="0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dirty="0" err="1">
              <a:solidFill>
                <a:schemeClr val="bg1"/>
              </a:solidFill>
              <a:ea typeface="MS PGothic"/>
              <a:cs typeface="MS PGothic"/>
            </a:endParaRPr>
          </a:p>
        </p:txBody>
      </p:sp>
      <p:sp>
        <p:nvSpPr>
          <p:cNvPr id="42" name="Rounded Rectangle 41"/>
          <p:cNvSpPr/>
          <p:nvPr userDrawn="1"/>
        </p:nvSpPr>
        <p:spPr bwMode="auto">
          <a:xfrm>
            <a:off x="8394026" y="1749423"/>
            <a:ext cx="1110960" cy="1111249"/>
          </a:xfrm>
          <a:prstGeom prst="roundRect">
            <a:avLst>
              <a:gd name="adj" fmla="val 8953"/>
            </a:avLst>
          </a:prstGeom>
          <a:blipFill dpi="0" rotWithShape="1">
            <a:blip r:embed="rId10" cstate="screen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rcRect/>
            <a:stretch>
              <a:fillRect r="-100000"/>
            </a:stretch>
          </a:blip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21899" tIns="60949" rIns="121899" bIns="60949" numCol="1" spcCol="0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dirty="0" err="1">
              <a:solidFill>
                <a:schemeClr val="bg1"/>
              </a:solidFill>
              <a:ea typeface="MS PGothic"/>
              <a:cs typeface="MS PGothic"/>
            </a:endParaRPr>
          </a:p>
        </p:txBody>
      </p:sp>
      <p:sp>
        <p:nvSpPr>
          <p:cNvPr id="43" name="Rounded Rectangle 42"/>
          <p:cNvSpPr/>
          <p:nvPr userDrawn="1"/>
        </p:nvSpPr>
        <p:spPr bwMode="auto">
          <a:xfrm>
            <a:off x="7264019" y="2879727"/>
            <a:ext cx="1110960" cy="1111249"/>
          </a:xfrm>
          <a:prstGeom prst="roundRect">
            <a:avLst>
              <a:gd name="adj" fmla="val 8953"/>
            </a:avLst>
          </a:prstGeom>
          <a:blipFill dpi="0" rotWithShape="1">
            <a:blip r:embed="rId11" cstate="screen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rcRect/>
            <a:stretch>
              <a:fillRect l="-100000" t="-50000" r="-20000" b="-50000"/>
            </a:stretch>
          </a:blip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21899" tIns="60949" rIns="121899" bIns="60949" numCol="1" spcCol="0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dirty="0" err="1">
              <a:solidFill>
                <a:schemeClr val="bg1"/>
              </a:solidFill>
              <a:ea typeface="MS PGothic"/>
              <a:cs typeface="MS PGothic"/>
            </a:endParaRPr>
          </a:p>
        </p:txBody>
      </p:sp>
      <p:sp>
        <p:nvSpPr>
          <p:cNvPr id="44" name="Rounded Rectangle 43"/>
          <p:cNvSpPr/>
          <p:nvPr userDrawn="1"/>
        </p:nvSpPr>
        <p:spPr bwMode="auto">
          <a:xfrm>
            <a:off x="6134016" y="2879727"/>
            <a:ext cx="1110960" cy="1111249"/>
          </a:xfrm>
          <a:prstGeom prst="roundRect">
            <a:avLst>
              <a:gd name="adj" fmla="val 8953"/>
            </a:avLst>
          </a:prstGeom>
          <a:blipFill dpi="0" rotWithShape="1">
            <a:blip r:embed="rId12" cstate="screen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rcRect/>
            <a:stretch>
              <a:fillRect t="-50000" r="-124000" b="-50000"/>
            </a:stretch>
          </a:blip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21899" tIns="60949" rIns="121899" bIns="60949" numCol="1" spcCol="0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dirty="0" err="1">
              <a:solidFill>
                <a:schemeClr val="bg1"/>
              </a:solidFill>
              <a:ea typeface="MS PGothic"/>
              <a:cs typeface="MS PGothic"/>
            </a:endParaRPr>
          </a:p>
        </p:txBody>
      </p:sp>
      <p:sp>
        <p:nvSpPr>
          <p:cNvPr id="45" name="Rounded Rectangle 44"/>
          <p:cNvSpPr/>
          <p:nvPr userDrawn="1"/>
        </p:nvSpPr>
        <p:spPr bwMode="auto">
          <a:xfrm>
            <a:off x="2743999" y="4010024"/>
            <a:ext cx="1110960" cy="1111249"/>
          </a:xfrm>
          <a:prstGeom prst="roundRect">
            <a:avLst>
              <a:gd name="adj" fmla="val 8953"/>
            </a:avLst>
          </a:prstGeom>
          <a:blipFill dpi="0" rotWithShape="1">
            <a:blip r:embed="rId13" cstate="screen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rcRect/>
            <a:stretch>
              <a:fillRect t="-10000" r="-25000"/>
            </a:stretch>
          </a:blip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21899" tIns="60949" rIns="121899" bIns="60949" numCol="1" spcCol="0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dirty="0" err="1">
              <a:solidFill>
                <a:schemeClr val="bg1"/>
              </a:solidFill>
              <a:ea typeface="MS PGothic"/>
              <a:cs typeface="MS PGothic"/>
            </a:endParaRPr>
          </a:p>
        </p:txBody>
      </p:sp>
      <p:sp>
        <p:nvSpPr>
          <p:cNvPr id="46" name="Rounded Rectangle 45"/>
          <p:cNvSpPr/>
          <p:nvPr userDrawn="1"/>
        </p:nvSpPr>
        <p:spPr bwMode="auto">
          <a:xfrm>
            <a:off x="7264023" y="618983"/>
            <a:ext cx="1110960" cy="1111249"/>
          </a:xfrm>
          <a:prstGeom prst="roundRect">
            <a:avLst>
              <a:gd name="adj" fmla="val 8953"/>
            </a:avLst>
          </a:prstGeom>
          <a:blipFill dpi="0" rotWithShape="1">
            <a:blip r:embed="rId5" cstate="screen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rcRect/>
            <a:stretch>
              <a:fillRect b="-100000"/>
            </a:stretch>
          </a:blip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21899" tIns="60949" rIns="121899" bIns="60949" numCol="1" spcCol="0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dirty="0" err="1">
              <a:solidFill>
                <a:schemeClr val="bg1"/>
              </a:solidFill>
              <a:ea typeface="MS PGothic"/>
              <a:cs typeface="MS PGothic"/>
            </a:endParaRPr>
          </a:p>
        </p:txBody>
      </p:sp>
      <p:sp>
        <p:nvSpPr>
          <p:cNvPr id="47" name="Rounded Rectangle 46"/>
          <p:cNvSpPr/>
          <p:nvPr userDrawn="1"/>
        </p:nvSpPr>
        <p:spPr bwMode="auto">
          <a:xfrm>
            <a:off x="6134016" y="618983"/>
            <a:ext cx="1110960" cy="1111249"/>
          </a:xfrm>
          <a:prstGeom prst="roundRect">
            <a:avLst>
              <a:gd name="adj" fmla="val 8953"/>
            </a:avLst>
          </a:prstGeom>
          <a:blipFill>
            <a:blip r:embed="rId6" cstate="screen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tretch>
              <a:fillRect l="-100000" b="-100000"/>
            </a:stretch>
          </a:blip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21899" tIns="60949" rIns="121899" bIns="60949" numCol="1" spcCol="0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dirty="0" err="1">
              <a:solidFill>
                <a:schemeClr val="bg1"/>
              </a:solidFill>
              <a:ea typeface="MS PGothic"/>
              <a:cs typeface="MS PGothic"/>
            </a:endParaRPr>
          </a:p>
        </p:txBody>
      </p:sp>
      <p:sp>
        <p:nvSpPr>
          <p:cNvPr id="48" name="Rounded Rectangle 47"/>
          <p:cNvSpPr/>
          <p:nvPr userDrawn="1"/>
        </p:nvSpPr>
        <p:spPr bwMode="auto">
          <a:xfrm>
            <a:off x="5004013" y="618983"/>
            <a:ext cx="1110960" cy="1111249"/>
          </a:xfrm>
          <a:prstGeom prst="roundRect">
            <a:avLst>
              <a:gd name="adj" fmla="val 8953"/>
            </a:avLst>
          </a:prstGeom>
          <a:blipFill dpi="0" rotWithShape="1">
            <a:blip r:embed="rId6" cstate="screen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rcRect/>
            <a:stretch>
              <a:fillRect r="-100000" b="-100000"/>
            </a:stretch>
          </a:blip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21899" tIns="60949" rIns="121899" bIns="60949" numCol="1" spcCol="0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dirty="0" err="1">
              <a:solidFill>
                <a:schemeClr val="bg1"/>
              </a:solidFill>
              <a:ea typeface="MS PGothic"/>
              <a:cs typeface="MS PGothic"/>
            </a:endParaRPr>
          </a:p>
        </p:txBody>
      </p:sp>
      <p:sp>
        <p:nvSpPr>
          <p:cNvPr id="49" name="Rounded Rectangle 48"/>
          <p:cNvSpPr/>
          <p:nvPr userDrawn="1"/>
        </p:nvSpPr>
        <p:spPr bwMode="auto">
          <a:xfrm>
            <a:off x="9524033" y="618983"/>
            <a:ext cx="1110960" cy="1111249"/>
          </a:xfrm>
          <a:prstGeom prst="roundRect">
            <a:avLst>
              <a:gd name="adj" fmla="val 8953"/>
            </a:avLst>
          </a:prstGeom>
          <a:blipFill dpi="0" rotWithShape="1">
            <a:blip r:embed="rId14" cstate="screen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rcRect/>
            <a:stretch>
              <a:fillRect r="-100000"/>
            </a:stretch>
          </a:blip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21899" tIns="60949" rIns="121899" bIns="60949" numCol="1" spcCol="0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dirty="0" err="1">
              <a:solidFill>
                <a:schemeClr val="bg1"/>
              </a:solidFill>
              <a:ea typeface="MS PGothic"/>
              <a:cs typeface="MS PGothic"/>
            </a:endParaRPr>
          </a:p>
        </p:txBody>
      </p:sp>
      <p:sp>
        <p:nvSpPr>
          <p:cNvPr id="50" name="Rounded Rectangle 49"/>
          <p:cNvSpPr/>
          <p:nvPr userDrawn="1"/>
        </p:nvSpPr>
        <p:spPr bwMode="auto">
          <a:xfrm>
            <a:off x="8394026" y="618983"/>
            <a:ext cx="1110960" cy="1111249"/>
          </a:xfrm>
          <a:prstGeom prst="roundRect">
            <a:avLst>
              <a:gd name="adj" fmla="val 8953"/>
            </a:avLst>
          </a:prstGeom>
          <a:solidFill>
            <a:srgbClr val="55A51C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21899" tIns="60949" rIns="121899" bIns="60949" numCol="1" spcCol="0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dirty="0" err="1">
              <a:solidFill>
                <a:schemeClr val="bg1"/>
              </a:solidFill>
              <a:ea typeface="MS PGothic"/>
              <a:cs typeface="MS PGothic"/>
            </a:endParaRPr>
          </a:p>
        </p:txBody>
      </p:sp>
      <p:sp>
        <p:nvSpPr>
          <p:cNvPr id="51" name="Rounded Rectangle 50"/>
          <p:cNvSpPr/>
          <p:nvPr userDrawn="1"/>
        </p:nvSpPr>
        <p:spPr bwMode="auto">
          <a:xfrm>
            <a:off x="10653567" y="618983"/>
            <a:ext cx="1110960" cy="1111249"/>
          </a:xfrm>
          <a:prstGeom prst="roundRect">
            <a:avLst>
              <a:gd name="adj" fmla="val 8953"/>
            </a:avLst>
          </a:prstGeom>
          <a:blipFill dpi="0" rotWithShape="1">
            <a:blip r:embed="rId14" cstate="screen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rcRect/>
            <a:stretch>
              <a:fillRect l="-100000"/>
            </a:stretch>
          </a:blip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21899" tIns="60949" rIns="121899" bIns="60949" numCol="1" spcCol="0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dirty="0" err="1">
              <a:solidFill>
                <a:schemeClr val="bg1"/>
              </a:solidFill>
              <a:ea typeface="MS PGothic"/>
              <a:cs typeface="MS PGothic"/>
            </a:endParaRPr>
          </a:p>
        </p:txBody>
      </p:sp>
      <p:sp>
        <p:nvSpPr>
          <p:cNvPr id="52" name="Rounded Rectangle 51"/>
          <p:cNvSpPr/>
          <p:nvPr userDrawn="1"/>
        </p:nvSpPr>
        <p:spPr bwMode="auto">
          <a:xfrm>
            <a:off x="6134016" y="-511315"/>
            <a:ext cx="1110960" cy="1111249"/>
          </a:xfrm>
          <a:prstGeom prst="roundRect">
            <a:avLst>
              <a:gd name="adj" fmla="val 8953"/>
            </a:avLst>
          </a:prstGeom>
          <a:solidFill>
            <a:srgbClr val="A6AFB7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21899" tIns="60949" rIns="121899" bIns="60949" numCol="1" spcCol="0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dirty="0" err="1">
              <a:solidFill>
                <a:schemeClr val="bg1"/>
              </a:solidFill>
              <a:ea typeface="MS PGothic"/>
              <a:cs typeface="MS PGothic"/>
            </a:endParaRPr>
          </a:p>
        </p:txBody>
      </p:sp>
      <p:sp>
        <p:nvSpPr>
          <p:cNvPr id="53" name="Rounded Rectangle 52"/>
          <p:cNvSpPr/>
          <p:nvPr userDrawn="1"/>
        </p:nvSpPr>
        <p:spPr bwMode="auto">
          <a:xfrm>
            <a:off x="3874006" y="-511315"/>
            <a:ext cx="1110960" cy="1111249"/>
          </a:xfrm>
          <a:prstGeom prst="roundRect">
            <a:avLst>
              <a:gd name="adj" fmla="val 8953"/>
            </a:avLst>
          </a:prstGeom>
          <a:blipFill dpi="0" rotWithShape="1">
            <a:blip r:embed="rId15" cstate="screen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rcRect/>
            <a:stretch>
              <a:fillRect l="-100000" t="-75000" r="-50000" b="-75000"/>
            </a:stretch>
          </a:blip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21899" tIns="60949" rIns="121899" bIns="60949" numCol="1" spcCol="0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dirty="0" err="1">
              <a:solidFill>
                <a:schemeClr val="bg1"/>
              </a:solidFill>
              <a:ea typeface="MS PGothic"/>
              <a:cs typeface="MS PGothic"/>
            </a:endParaRPr>
          </a:p>
        </p:txBody>
      </p:sp>
      <p:sp>
        <p:nvSpPr>
          <p:cNvPr id="54" name="Rounded Rectangle 53"/>
          <p:cNvSpPr/>
          <p:nvPr userDrawn="1"/>
        </p:nvSpPr>
        <p:spPr bwMode="auto">
          <a:xfrm>
            <a:off x="9524033" y="-511315"/>
            <a:ext cx="1110960" cy="1111249"/>
          </a:xfrm>
          <a:prstGeom prst="roundRect">
            <a:avLst>
              <a:gd name="adj" fmla="val 8953"/>
            </a:avLst>
          </a:prstGeom>
          <a:blipFill dpi="0" rotWithShape="1">
            <a:blip r:embed="rId16" cstate="screen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rcRect/>
            <a:stretch>
              <a:fillRect l="-100000"/>
            </a:stretch>
          </a:blip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21899" tIns="60949" rIns="121899" bIns="60949" numCol="1" spcCol="0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dirty="0" err="1">
              <a:solidFill>
                <a:schemeClr val="bg1"/>
              </a:solidFill>
              <a:ea typeface="MS PGothic"/>
              <a:cs typeface="MS PGothic"/>
            </a:endParaRPr>
          </a:p>
        </p:txBody>
      </p:sp>
      <p:sp>
        <p:nvSpPr>
          <p:cNvPr id="55" name="Rounded Rectangle 54"/>
          <p:cNvSpPr/>
          <p:nvPr userDrawn="1"/>
        </p:nvSpPr>
        <p:spPr bwMode="auto">
          <a:xfrm>
            <a:off x="8394026" y="-511315"/>
            <a:ext cx="1110960" cy="1111249"/>
          </a:xfrm>
          <a:prstGeom prst="roundRect">
            <a:avLst>
              <a:gd name="adj" fmla="val 8953"/>
            </a:avLst>
          </a:prstGeom>
          <a:blipFill>
            <a:blip r:embed="rId16" cstate="screen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tretch>
              <a:fillRect r="-100000"/>
            </a:stretch>
          </a:blip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21899" tIns="60949" rIns="121899" bIns="60949" numCol="1" spcCol="0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dirty="0" err="1">
              <a:solidFill>
                <a:schemeClr val="bg1"/>
              </a:solidFill>
              <a:ea typeface="MS PGothic"/>
              <a:cs typeface="MS PGothic"/>
            </a:endParaRPr>
          </a:p>
        </p:txBody>
      </p:sp>
      <p:sp>
        <p:nvSpPr>
          <p:cNvPr id="56" name="Rounded Rectangle 55"/>
          <p:cNvSpPr/>
          <p:nvPr userDrawn="1"/>
        </p:nvSpPr>
        <p:spPr bwMode="auto">
          <a:xfrm>
            <a:off x="2743999" y="618983"/>
            <a:ext cx="1110960" cy="1111249"/>
          </a:xfrm>
          <a:prstGeom prst="roundRect">
            <a:avLst>
              <a:gd name="adj" fmla="val 8953"/>
            </a:avLst>
          </a:prstGeom>
          <a:blipFill dpi="0" rotWithShape="1">
            <a:blip r:embed="rId17" cstate="screen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rcRect/>
            <a:stretch>
              <a:fillRect l="-50000" t="-25000" r="-100000" b="-50000"/>
            </a:stretch>
          </a:blip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21899" tIns="60949" rIns="121899" bIns="60949" numCol="1" spcCol="0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dirty="0" err="1">
              <a:solidFill>
                <a:schemeClr val="bg1"/>
              </a:solidFill>
              <a:ea typeface="MS PGothic"/>
              <a:cs typeface="MS PGothic"/>
            </a:endParaRPr>
          </a:p>
        </p:txBody>
      </p:sp>
      <p:sp>
        <p:nvSpPr>
          <p:cNvPr id="57" name="Rounded Rectangle 56"/>
          <p:cNvSpPr/>
          <p:nvPr userDrawn="1"/>
        </p:nvSpPr>
        <p:spPr bwMode="auto">
          <a:xfrm>
            <a:off x="1613987" y="1749423"/>
            <a:ext cx="1110960" cy="1111249"/>
          </a:xfrm>
          <a:prstGeom prst="roundRect">
            <a:avLst>
              <a:gd name="adj" fmla="val 8953"/>
            </a:avLst>
          </a:prstGeom>
          <a:blipFill dpi="0" rotWithShape="1">
            <a:blip r:embed="rId18" cstate="screen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rcRect/>
            <a:stretch>
              <a:fillRect t="-75000" r="-125000"/>
            </a:stretch>
          </a:blip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21899" tIns="60949" rIns="121899" bIns="60949" numCol="1" spcCol="0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dirty="0" err="1">
              <a:solidFill>
                <a:schemeClr val="bg1"/>
              </a:solidFill>
              <a:ea typeface="MS PGothic"/>
              <a:cs typeface="MS PGothic"/>
            </a:endParaRPr>
          </a:p>
        </p:txBody>
      </p:sp>
      <p:sp>
        <p:nvSpPr>
          <p:cNvPr id="58" name="Rounded Rectangle 57"/>
          <p:cNvSpPr/>
          <p:nvPr userDrawn="1"/>
        </p:nvSpPr>
        <p:spPr bwMode="auto">
          <a:xfrm>
            <a:off x="483975" y="2879727"/>
            <a:ext cx="1110960" cy="1111249"/>
          </a:xfrm>
          <a:prstGeom prst="roundRect">
            <a:avLst>
              <a:gd name="adj" fmla="val 8953"/>
            </a:avLst>
          </a:prstGeom>
          <a:blipFill dpi="0" rotWithShape="1">
            <a:blip r:embed="rId19" cstate="screen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rcRect/>
            <a:stretch>
              <a:fillRect r="-100000"/>
            </a:stretch>
          </a:blip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21899" tIns="60949" rIns="121899" bIns="60949" numCol="1" spcCol="0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dirty="0" err="1">
              <a:solidFill>
                <a:schemeClr val="bg1"/>
              </a:solidFill>
              <a:ea typeface="MS PGothic"/>
              <a:cs typeface="MS PGothic"/>
            </a:endParaRPr>
          </a:p>
        </p:txBody>
      </p:sp>
      <p:sp>
        <p:nvSpPr>
          <p:cNvPr id="59" name="Rounded Rectangle 58"/>
          <p:cNvSpPr/>
          <p:nvPr userDrawn="1"/>
        </p:nvSpPr>
        <p:spPr bwMode="auto">
          <a:xfrm>
            <a:off x="-646033" y="1768478"/>
            <a:ext cx="1110960" cy="1111249"/>
          </a:xfrm>
          <a:prstGeom prst="roundRect">
            <a:avLst>
              <a:gd name="adj" fmla="val 8953"/>
            </a:avLst>
          </a:prstGeom>
          <a:blipFill dpi="0" rotWithShape="1">
            <a:blip r:embed="rId20" cstate="screen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rcRect/>
            <a:stretch>
              <a:fillRect r="-50000"/>
            </a:stretch>
          </a:blip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21899" tIns="60949" rIns="121899" bIns="60949" numCol="1" spcCol="0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dirty="0" err="1">
              <a:solidFill>
                <a:schemeClr val="bg1"/>
              </a:solidFill>
              <a:ea typeface="MS PGothic"/>
              <a:cs typeface="MS PGothic"/>
            </a:endParaRPr>
          </a:p>
        </p:txBody>
      </p:sp>
      <p:sp>
        <p:nvSpPr>
          <p:cNvPr id="61" name="Rounded Rectangle 60"/>
          <p:cNvSpPr/>
          <p:nvPr userDrawn="1"/>
        </p:nvSpPr>
        <p:spPr bwMode="auto">
          <a:xfrm>
            <a:off x="483975" y="638174"/>
            <a:ext cx="1110960" cy="1111249"/>
          </a:xfrm>
          <a:prstGeom prst="roundRect">
            <a:avLst>
              <a:gd name="adj" fmla="val 8953"/>
            </a:avLst>
          </a:prstGeom>
          <a:solidFill>
            <a:srgbClr val="A6AFB7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21899" tIns="60949" rIns="121899" bIns="60949" numCol="1" spcCol="0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dirty="0" err="1">
              <a:solidFill>
                <a:schemeClr val="bg1"/>
              </a:solidFill>
              <a:ea typeface="MS PGothic"/>
              <a:cs typeface="MS PGothic"/>
            </a:endParaRPr>
          </a:p>
        </p:txBody>
      </p:sp>
      <p:sp>
        <p:nvSpPr>
          <p:cNvPr id="62" name="Rounded Rectangle 61"/>
          <p:cNvSpPr/>
          <p:nvPr userDrawn="1"/>
        </p:nvSpPr>
        <p:spPr bwMode="auto">
          <a:xfrm>
            <a:off x="1613987" y="2879727"/>
            <a:ext cx="1110960" cy="1111249"/>
          </a:xfrm>
          <a:prstGeom prst="roundRect">
            <a:avLst>
              <a:gd name="adj" fmla="val 8953"/>
            </a:avLst>
          </a:prstGeom>
          <a:blipFill dpi="0" rotWithShape="1">
            <a:blip r:embed="rId19" cstate="screen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rcRect/>
            <a:stretch>
              <a:fillRect l="-100000"/>
            </a:stretch>
          </a:blip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21899" tIns="60949" rIns="121899" bIns="60949" numCol="1" spcCol="0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dirty="0" err="1">
              <a:solidFill>
                <a:schemeClr val="bg1"/>
              </a:solidFill>
              <a:ea typeface="MS PGothic"/>
              <a:cs typeface="MS PGothic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ody - Graphic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0" hasCustomPrompt="1"/>
          </p:nvPr>
        </p:nvSpPr>
        <p:spPr>
          <a:xfrm>
            <a:off x="507868" y="1447800"/>
            <a:ext cx="5281824" cy="4648200"/>
          </a:xfrm>
          <a:solidFill>
            <a:schemeClr val="bg2">
              <a:lumMod val="40000"/>
              <a:lumOff val="60000"/>
            </a:schemeClr>
          </a:solidFill>
        </p:spPr>
        <p:txBody>
          <a:bodyPr bIns="975189" anchor="ctr" anchorCtr="1"/>
          <a:lstStyle>
            <a:lvl1pPr marL="0" indent="0">
              <a:buNone/>
              <a:defRPr baseline="0"/>
            </a:lvl1pPr>
          </a:lstStyle>
          <a:p>
            <a:r>
              <a:rPr lang="en-US" dirty="0" smtClean="0"/>
              <a:t>Graphic / Photo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386027" y="1447800"/>
            <a:ext cx="5281824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600"/>
            </a:lvl4pPr>
            <a:lvl5pPr>
              <a:defRPr sz="1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pic>
        <p:nvPicPr>
          <p:cNvPr id="5" name="Picture 4" descr="\\psf\Home\Graphic Tank\Bentley_Formats_Final.jpg"/>
          <p:cNvPicPr>
            <a:picLocks noChangeAspect="1" noChangeArrowheads="1"/>
          </p:cNvPicPr>
          <p:nvPr userDrawn="1"/>
        </p:nvPicPr>
        <p:blipFill rotWithShape="1">
          <a:blip r:embed="rId2" cstate="screen">
            <a:extLst>
              <a:ext uri="{BEBA8EAE-BF5A-486C-A8C5-ECC9F3942E4B}">
                <a14:imgProps xmlns="" xmlns:a14="http://schemas.microsoft.com/office/drawing/2010/main">
                  <a14:imgLayer r:embed="rId3">
                    <a14:imgEffect>
                      <a14:brightnessContrast bright="8000" contrast="-3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/>
              </a:ext>
            </a:extLst>
          </a:blip>
          <a:srcRect t="13179" b="86155"/>
          <a:stretch/>
        </p:blipFill>
        <p:spPr bwMode="auto">
          <a:xfrm>
            <a:off x="3046414" y="1103792"/>
            <a:ext cx="9144000" cy="4571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\\psf\Home\Graphic Tank\Bentley_Formats_Final.jpg"/>
          <p:cNvPicPr>
            <a:picLocks noChangeAspect="1" noChangeArrowheads="1"/>
          </p:cNvPicPr>
          <p:nvPr userDrawn="1"/>
        </p:nvPicPr>
        <p:blipFill rotWithShape="1">
          <a:blip r:embed="rId2" cstate="screen">
            <a:extLst>
              <a:ext uri="{BEBA8EAE-BF5A-486C-A8C5-ECC9F3942E4B}">
                <a14:imgProps xmlns="" xmlns:a14="http://schemas.microsoft.com/office/drawing/2010/main">
                  <a14:imgLayer r:embed="rId3">
                    <a14:imgEffect>
                      <a14:brightnessContrast bright="8000" contrast="-3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/>
              </a:ext>
            </a:extLst>
          </a:blip>
          <a:srcRect t="13179" b="86155"/>
          <a:stretch/>
        </p:blipFill>
        <p:spPr bwMode="auto">
          <a:xfrm>
            <a:off x="0" y="1103792"/>
            <a:ext cx="9144000" cy="4571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59558990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ody - Graphic Left (no lin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0" hasCustomPrompt="1"/>
          </p:nvPr>
        </p:nvSpPr>
        <p:spPr>
          <a:xfrm>
            <a:off x="507868" y="1447800"/>
            <a:ext cx="5281824" cy="4648200"/>
          </a:xfrm>
          <a:solidFill>
            <a:schemeClr val="bg2">
              <a:lumMod val="40000"/>
              <a:lumOff val="60000"/>
            </a:schemeClr>
          </a:solidFill>
        </p:spPr>
        <p:txBody>
          <a:bodyPr bIns="975189" anchor="ctr" anchorCtr="1"/>
          <a:lstStyle>
            <a:lvl1pPr marL="0" indent="0">
              <a:buNone/>
              <a:defRPr baseline="0"/>
            </a:lvl1pPr>
          </a:lstStyle>
          <a:p>
            <a:r>
              <a:rPr lang="en-US" dirty="0" smtClean="0"/>
              <a:t>Graphic / Photo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386027" y="1447800"/>
            <a:ext cx="5281824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600"/>
            </a:lvl4pPr>
            <a:lvl5pPr>
              <a:defRPr sz="1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09292745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Body - 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pic>
        <p:nvPicPr>
          <p:cNvPr id="3" name="Picture 2" descr="\\psf\Home\Graphic Tank\Bentley_Formats_Final.jpg"/>
          <p:cNvPicPr>
            <a:picLocks noChangeAspect="1" noChangeArrowheads="1"/>
          </p:cNvPicPr>
          <p:nvPr userDrawn="1"/>
        </p:nvPicPr>
        <p:blipFill rotWithShape="1">
          <a:blip r:embed="rId2" cstate="screen">
            <a:extLst>
              <a:ext uri="{BEBA8EAE-BF5A-486C-A8C5-ECC9F3942E4B}">
                <a14:imgProps xmlns="" xmlns:a14="http://schemas.microsoft.com/office/drawing/2010/main">
                  <a14:imgLayer r:embed="rId3">
                    <a14:imgEffect>
                      <a14:brightnessContrast bright="8000" contrast="-3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/>
              </a:ext>
            </a:extLst>
          </a:blip>
          <a:srcRect t="13179" b="86155"/>
          <a:stretch/>
        </p:blipFill>
        <p:spPr bwMode="auto">
          <a:xfrm>
            <a:off x="3046414" y="1103792"/>
            <a:ext cx="9144000" cy="4571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 descr="\\psf\Home\Graphic Tank\Bentley_Formats_Final.jpg"/>
          <p:cNvPicPr>
            <a:picLocks noChangeAspect="1" noChangeArrowheads="1"/>
          </p:cNvPicPr>
          <p:nvPr userDrawn="1"/>
        </p:nvPicPr>
        <p:blipFill rotWithShape="1">
          <a:blip r:embed="rId2" cstate="screen">
            <a:extLst>
              <a:ext uri="{BEBA8EAE-BF5A-486C-A8C5-ECC9F3942E4B}">
                <a14:imgProps xmlns="" xmlns:a14="http://schemas.microsoft.com/office/drawing/2010/main">
                  <a14:imgLayer r:embed="rId3">
                    <a14:imgEffect>
                      <a14:brightnessContrast bright="8000" contrast="-3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/>
              </a:ext>
            </a:extLst>
          </a:blip>
          <a:srcRect t="13179" b="86155"/>
          <a:stretch/>
        </p:blipFill>
        <p:spPr bwMode="auto">
          <a:xfrm>
            <a:off x="0" y="1103792"/>
            <a:ext cx="9144000" cy="4571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Body - Title Only (no lin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301615613"/>
      </p:ext>
    </p:extLst>
  </p:cSld>
  <p:clrMapOvr>
    <a:masterClrMapping/>
  </p:clrMapOvr>
  <p:transition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dy -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</p:spPr>
        <p:txBody>
          <a:bodyPr/>
          <a:lstStyle/>
          <a:p>
            <a:fld id="{E704E7F8-1578-4CD7-B638-6E28020C90BD}" type="datetimeFigureOut">
              <a:rPr lang="en-US" smtClean="0"/>
              <a:pPr/>
              <a:t>4/13/2015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35325" y="6356351"/>
            <a:ext cx="2844059" cy="365125"/>
          </a:xfrm>
          <a:prstGeom prst="rect">
            <a:avLst/>
          </a:prstGeom>
        </p:spPr>
        <p:txBody>
          <a:bodyPr/>
          <a:lstStyle/>
          <a:p>
            <a:fld id="{A422ADB7-4D21-433F-8DE4-4193E074D0B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93"/>
            <a:ext cx="12190412" cy="685710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7893" y="2044009"/>
            <a:ext cx="8536663" cy="1362075"/>
          </a:xfrm>
        </p:spPr>
        <p:txBody>
          <a:bodyPr anchor="b"/>
          <a:lstStyle>
            <a:lvl1pPr algn="l">
              <a:defRPr sz="3600" b="1" cap="none">
                <a:effectLst>
                  <a:outerShdw blurRad="50800" dist="38100" dir="16200000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07893" y="3469740"/>
            <a:ext cx="8536663" cy="562869"/>
          </a:xfrm>
        </p:spPr>
        <p:txBody>
          <a:bodyPr/>
          <a:lstStyle>
            <a:lvl1pPr marL="0" indent="0">
              <a:buNone/>
              <a:defRPr sz="2400">
                <a:solidFill>
                  <a:schemeClr val="bg2">
                    <a:lumMod val="50000"/>
                  </a:schemeClr>
                </a:solidFill>
              </a:defRPr>
            </a:lvl1pPr>
            <a:lvl2pPr marL="609493" indent="0">
              <a:buNone/>
              <a:defRPr sz="2400"/>
            </a:lvl2pPr>
            <a:lvl3pPr marL="1218987" indent="0">
              <a:buNone/>
              <a:defRPr sz="2100"/>
            </a:lvl3pPr>
            <a:lvl4pPr marL="1828480" indent="0">
              <a:buNone/>
              <a:defRPr sz="1900"/>
            </a:lvl4pPr>
            <a:lvl5pPr marL="2437973" indent="0">
              <a:buNone/>
              <a:defRPr sz="1900"/>
            </a:lvl5pPr>
            <a:lvl6pPr marL="3047467" indent="0">
              <a:buNone/>
              <a:defRPr sz="1900"/>
            </a:lvl6pPr>
            <a:lvl7pPr marL="3656960" indent="0">
              <a:buNone/>
              <a:defRPr sz="1900"/>
            </a:lvl7pPr>
            <a:lvl8pPr marL="4266453" indent="0">
              <a:buNone/>
              <a:defRPr sz="1900"/>
            </a:lvl8pPr>
            <a:lvl9pPr marL="4875947" indent="0">
              <a:buNone/>
              <a:defRPr sz="1900"/>
            </a:lvl9pPr>
          </a:lstStyle>
          <a:p>
            <a:pPr lvl="0"/>
            <a:endParaRPr lang="en-US" dirty="0" smtClean="0"/>
          </a:p>
        </p:txBody>
      </p:sp>
      <p:sp>
        <p:nvSpPr>
          <p:cNvPr id="10" name="Rounded Rectangle 9"/>
          <p:cNvSpPr/>
          <p:nvPr userDrawn="1"/>
        </p:nvSpPr>
        <p:spPr bwMode="auto">
          <a:xfrm>
            <a:off x="825123" y="4213227"/>
            <a:ext cx="1110960" cy="1111249"/>
          </a:xfrm>
          <a:prstGeom prst="roundRect">
            <a:avLst>
              <a:gd name="adj" fmla="val 8953"/>
            </a:avLst>
          </a:prstGeom>
          <a:blipFill dpi="0" rotWithShape="1">
            <a:blip r:embed="rId3" cstate="screen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rcRect/>
            <a:stretch>
              <a:fillRect l="-25000" r="-10000"/>
            </a:stretch>
          </a:blip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21899" tIns="60949" rIns="121899" bIns="60949" numCol="1" spcCol="0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dirty="0" err="1">
              <a:solidFill>
                <a:schemeClr val="bg1"/>
              </a:solidFill>
              <a:ea typeface="MS PGothic"/>
              <a:cs typeface="MS PGothic"/>
            </a:endParaRPr>
          </a:p>
        </p:txBody>
      </p:sp>
      <p:sp>
        <p:nvSpPr>
          <p:cNvPr id="11" name="Rounded Rectangle 10"/>
          <p:cNvSpPr/>
          <p:nvPr userDrawn="1"/>
        </p:nvSpPr>
        <p:spPr bwMode="auto">
          <a:xfrm>
            <a:off x="825123" y="3082923"/>
            <a:ext cx="1110960" cy="1111249"/>
          </a:xfrm>
          <a:prstGeom prst="roundRect">
            <a:avLst>
              <a:gd name="adj" fmla="val 8953"/>
            </a:avLst>
          </a:prstGeom>
          <a:blipFill dpi="0" rotWithShape="1">
            <a:blip r:embed="rId4" cstate="screen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rcRect/>
            <a:stretch>
              <a:fillRect l="-100000"/>
            </a:stretch>
          </a:blip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21899" tIns="60949" rIns="121899" bIns="60949" numCol="1" spcCol="0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dirty="0" err="1">
              <a:solidFill>
                <a:schemeClr val="bg1"/>
              </a:solidFill>
              <a:ea typeface="MS PGothic"/>
              <a:cs typeface="MS PGothic"/>
            </a:endParaRPr>
          </a:p>
        </p:txBody>
      </p:sp>
      <p:sp>
        <p:nvSpPr>
          <p:cNvPr id="12" name="Rounded Rectangle 11"/>
          <p:cNvSpPr/>
          <p:nvPr userDrawn="1"/>
        </p:nvSpPr>
        <p:spPr bwMode="auto">
          <a:xfrm>
            <a:off x="-304884" y="4213227"/>
            <a:ext cx="1110960" cy="1111249"/>
          </a:xfrm>
          <a:prstGeom prst="roundRect">
            <a:avLst>
              <a:gd name="adj" fmla="val 8953"/>
            </a:avLst>
          </a:prstGeom>
          <a:blipFill dpi="0" rotWithShape="1">
            <a:blip r:embed="rId5" cstate="screen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rcRect/>
            <a:stretch>
              <a:fillRect l="-25000" r="-75000"/>
            </a:stretch>
          </a:blip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21899" tIns="60949" rIns="121899" bIns="60949" numCol="1" spcCol="0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dirty="0" err="1">
              <a:solidFill>
                <a:schemeClr val="bg1"/>
              </a:solidFill>
              <a:ea typeface="MS PGothic"/>
              <a:cs typeface="MS PGothic"/>
            </a:endParaRPr>
          </a:p>
        </p:txBody>
      </p:sp>
      <p:sp>
        <p:nvSpPr>
          <p:cNvPr id="13" name="Rounded Rectangle 12"/>
          <p:cNvSpPr/>
          <p:nvPr userDrawn="1"/>
        </p:nvSpPr>
        <p:spPr bwMode="auto">
          <a:xfrm>
            <a:off x="-304884" y="3082923"/>
            <a:ext cx="1110960" cy="1111249"/>
          </a:xfrm>
          <a:prstGeom prst="roundRect">
            <a:avLst>
              <a:gd name="adj" fmla="val 8953"/>
            </a:avLst>
          </a:prstGeom>
          <a:blipFill dpi="0" rotWithShape="1">
            <a:blip r:embed="rId4" cstate="screen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rcRect/>
            <a:stretch>
              <a:fillRect r="-100000"/>
            </a:stretch>
          </a:blip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21899" tIns="60949" rIns="121899" bIns="60949" numCol="1" spcCol="0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dirty="0" err="1">
              <a:solidFill>
                <a:schemeClr val="bg1"/>
              </a:solidFill>
              <a:ea typeface="MS PGothic"/>
              <a:cs typeface="MS PGothic"/>
            </a:endParaRPr>
          </a:p>
        </p:txBody>
      </p:sp>
      <p:sp>
        <p:nvSpPr>
          <p:cNvPr id="14" name="Rounded Rectangle 13"/>
          <p:cNvSpPr/>
          <p:nvPr userDrawn="1"/>
        </p:nvSpPr>
        <p:spPr bwMode="auto">
          <a:xfrm>
            <a:off x="-304884" y="5343524"/>
            <a:ext cx="1110960" cy="1111249"/>
          </a:xfrm>
          <a:prstGeom prst="roundRect">
            <a:avLst>
              <a:gd name="adj" fmla="val 8953"/>
            </a:avLst>
          </a:prstGeom>
          <a:blipFill dpi="0" rotWithShape="1">
            <a:blip r:embed="rId6" cstate="screen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rcRect/>
            <a:stretch>
              <a:fillRect l="-75000" t="-15000" r="-75000"/>
            </a:stretch>
          </a:blip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21899" tIns="60949" rIns="121899" bIns="60949" numCol="1" spcCol="0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dirty="0" err="1">
              <a:solidFill>
                <a:schemeClr val="bg1"/>
              </a:solidFill>
              <a:ea typeface="MS PGothic"/>
              <a:cs typeface="MS PGothic"/>
            </a:endParaRPr>
          </a:p>
        </p:txBody>
      </p:sp>
      <p:sp>
        <p:nvSpPr>
          <p:cNvPr id="15" name="Rounded Rectangle 14"/>
          <p:cNvSpPr/>
          <p:nvPr userDrawn="1"/>
        </p:nvSpPr>
        <p:spPr bwMode="auto">
          <a:xfrm>
            <a:off x="825123" y="1952483"/>
            <a:ext cx="1110960" cy="1111249"/>
          </a:xfrm>
          <a:prstGeom prst="roundRect">
            <a:avLst>
              <a:gd name="adj" fmla="val 8953"/>
            </a:avLst>
          </a:prstGeom>
          <a:blipFill dpi="0" rotWithShape="1">
            <a:blip r:embed="rId7" cstate="screen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rcRect/>
            <a:stretch>
              <a:fillRect r="-65000"/>
            </a:stretch>
          </a:blip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21899" tIns="60949" rIns="121899" bIns="60949" numCol="1" spcCol="0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dirty="0" err="1">
              <a:solidFill>
                <a:schemeClr val="bg1"/>
              </a:solidFill>
              <a:ea typeface="MS PGothic"/>
              <a:cs typeface="MS PGothic"/>
            </a:endParaRPr>
          </a:p>
        </p:txBody>
      </p:sp>
      <p:sp>
        <p:nvSpPr>
          <p:cNvPr id="18" name="Rounded Rectangle 17"/>
          <p:cNvSpPr/>
          <p:nvPr userDrawn="1"/>
        </p:nvSpPr>
        <p:spPr bwMode="auto">
          <a:xfrm>
            <a:off x="-304884" y="822185"/>
            <a:ext cx="1110960" cy="1111249"/>
          </a:xfrm>
          <a:prstGeom prst="roundRect">
            <a:avLst>
              <a:gd name="adj" fmla="val 8953"/>
            </a:avLst>
          </a:prstGeom>
          <a:blipFill dpi="0" rotWithShape="1">
            <a:blip r:embed="rId8" cstate="screen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21899" tIns="60949" rIns="121899" bIns="60949" numCol="1" spcCol="0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dirty="0" err="1">
              <a:solidFill>
                <a:schemeClr val="bg1"/>
              </a:solidFill>
              <a:ea typeface="MS PGothic"/>
              <a:cs typeface="MS PGothic"/>
            </a:endParaRPr>
          </a:p>
        </p:txBody>
      </p:sp>
      <p:sp>
        <p:nvSpPr>
          <p:cNvPr id="17" name="Slide Number Placeholder 1"/>
          <p:cNvSpPr txBox="1">
            <a:spLocks/>
          </p:cNvSpPr>
          <p:nvPr userDrawn="1"/>
        </p:nvSpPr>
        <p:spPr>
          <a:xfrm>
            <a:off x="45603" y="6549958"/>
            <a:ext cx="5727875" cy="268287"/>
          </a:xfrm>
          <a:prstGeom prst="rect">
            <a:avLst/>
          </a:prstGeom>
        </p:spPr>
        <p:txBody>
          <a:bodyPr lIns="121899" tIns="60949" rIns="121899" bIns="60949"/>
          <a:lstStyle>
            <a:lvl1pPr>
              <a:defRPr sz="800"/>
            </a:lvl1pPr>
          </a:lstStyle>
          <a:p>
            <a:pPr marL="0" marR="0" lvl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401AE62-ACEE-4CBF-ABCE-6DEA53F53216}" type="slidenum">
              <a:rPr kumimoji="0" lang="en-US" sz="900" b="1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lumMod val="90000"/>
                    <a:lumOff val="1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r>
              <a:rPr kumimoji="0" lang="en-US" sz="9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90000"/>
                    <a:lumOff val="1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</a:t>
            </a:r>
            <a:r>
              <a:rPr kumimoji="0" lang="en-US" sz="900" b="0" i="0" u="none" strike="noStrike" kern="1200" cap="none" spc="0" normalizeH="0" baseline="0" noProof="0" dirty="0" smtClean="0">
                <a:ln>
                  <a:noFill/>
                </a:ln>
                <a:solidFill>
                  <a:srgbClr val="92D05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|   WWW.BENTLEY.COM    |    </a:t>
            </a:r>
            <a:r>
              <a:rPr lang="en-US" sz="800" dirty="0" smtClean="0">
                <a:solidFill>
                  <a:schemeClr val="bg1">
                    <a:lumMod val="65000"/>
                  </a:schemeClr>
                </a:solidFill>
                <a:latin typeface="Arial Narrow" pitchFamily="34" charset="0"/>
              </a:rPr>
              <a:t>©  2014 Bentley</a:t>
            </a:r>
            <a:r>
              <a:rPr lang="en-US" sz="800" baseline="0" dirty="0" smtClean="0">
                <a:solidFill>
                  <a:schemeClr val="bg1">
                    <a:lumMod val="65000"/>
                  </a:schemeClr>
                </a:solidFill>
                <a:latin typeface="Arial Narrow" pitchFamily="34" charset="0"/>
              </a:rPr>
              <a:t> Systems, Incorporated</a:t>
            </a:r>
            <a:r>
              <a:rPr kumimoji="0" lang="en-US" sz="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90000"/>
                    <a:lumOff val="1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92D05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</a:t>
            </a:r>
            <a:endParaRPr kumimoji="0" lang="en-US" sz="8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9" name="Picture 18"/>
          <p:cNvPicPr>
            <a:picLocks noChangeAspect="1"/>
          </p:cNvPicPr>
          <p:nvPr userDrawn="1"/>
        </p:nvPicPr>
        <p:blipFill>
          <a:blip r:embed="rId9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37558" y="6389632"/>
            <a:ext cx="1566353" cy="384481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 - people image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93"/>
            <a:ext cx="12190412" cy="6857107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07893" y="3469740"/>
            <a:ext cx="8536663" cy="562869"/>
          </a:xfrm>
        </p:spPr>
        <p:txBody>
          <a:bodyPr/>
          <a:lstStyle>
            <a:lvl1pPr marL="0" indent="0">
              <a:buNone/>
              <a:defRPr sz="2400">
                <a:solidFill>
                  <a:schemeClr val="bg2">
                    <a:lumMod val="50000"/>
                  </a:schemeClr>
                </a:solidFill>
              </a:defRPr>
            </a:lvl1pPr>
            <a:lvl2pPr marL="609493" indent="0">
              <a:buNone/>
              <a:defRPr sz="2400"/>
            </a:lvl2pPr>
            <a:lvl3pPr marL="1218987" indent="0">
              <a:buNone/>
              <a:defRPr sz="2100"/>
            </a:lvl3pPr>
            <a:lvl4pPr marL="1828480" indent="0">
              <a:buNone/>
              <a:defRPr sz="1900"/>
            </a:lvl4pPr>
            <a:lvl5pPr marL="2437973" indent="0">
              <a:buNone/>
              <a:defRPr sz="1900"/>
            </a:lvl5pPr>
            <a:lvl6pPr marL="3047467" indent="0">
              <a:buNone/>
              <a:defRPr sz="1900"/>
            </a:lvl6pPr>
            <a:lvl7pPr marL="3656960" indent="0">
              <a:buNone/>
              <a:defRPr sz="1900"/>
            </a:lvl7pPr>
            <a:lvl8pPr marL="4266453" indent="0">
              <a:buNone/>
              <a:defRPr sz="1900"/>
            </a:lvl8pPr>
            <a:lvl9pPr marL="4875947" indent="0">
              <a:buNone/>
              <a:defRPr sz="1900"/>
            </a:lvl9pPr>
          </a:lstStyle>
          <a:p>
            <a:pPr lvl="0"/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7893" y="2044009"/>
            <a:ext cx="8536663" cy="1362075"/>
          </a:xfrm>
        </p:spPr>
        <p:txBody>
          <a:bodyPr anchor="b"/>
          <a:lstStyle>
            <a:lvl1pPr algn="l">
              <a:defRPr sz="3600" b="1" cap="none">
                <a:effectLst>
                  <a:outerShdw blurRad="50800" dist="38100" dir="16200000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endParaRPr lang="en-US" dirty="0"/>
          </a:p>
        </p:txBody>
      </p:sp>
      <p:sp>
        <p:nvSpPr>
          <p:cNvPr id="6" name="Rounded Rectangle 5"/>
          <p:cNvSpPr/>
          <p:nvPr userDrawn="1"/>
        </p:nvSpPr>
        <p:spPr bwMode="auto">
          <a:xfrm>
            <a:off x="825123" y="4213227"/>
            <a:ext cx="1110960" cy="1111249"/>
          </a:xfrm>
          <a:prstGeom prst="roundRect">
            <a:avLst>
              <a:gd name="adj" fmla="val 8953"/>
            </a:avLst>
          </a:prstGeom>
          <a:blipFill>
            <a:blip r:embed="rId3" cstate="screen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tretch>
              <a:fillRect l="-1000" t="-1000" r="-1000" b="-1000"/>
            </a:stretch>
          </a:blip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21899" tIns="60949" rIns="121899" bIns="60949" numCol="1" spcCol="0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dirty="0" err="1">
              <a:solidFill>
                <a:schemeClr val="bg1"/>
              </a:solidFill>
              <a:ea typeface="MS PGothic"/>
              <a:cs typeface="MS PGothic"/>
            </a:endParaRPr>
          </a:p>
        </p:txBody>
      </p:sp>
      <p:sp>
        <p:nvSpPr>
          <p:cNvPr id="7" name="Rounded Rectangle 6"/>
          <p:cNvSpPr/>
          <p:nvPr userDrawn="1"/>
        </p:nvSpPr>
        <p:spPr bwMode="auto">
          <a:xfrm>
            <a:off x="825123" y="3082923"/>
            <a:ext cx="1110960" cy="1111249"/>
          </a:xfrm>
          <a:prstGeom prst="roundRect">
            <a:avLst>
              <a:gd name="adj" fmla="val 8953"/>
            </a:avLst>
          </a:prstGeom>
          <a:blipFill dpi="0" rotWithShape="1">
            <a:blip r:embed="rId4" cstate="screen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rcRect/>
            <a:stretch>
              <a:fillRect l="-110000" t="-15000" b="-25000"/>
            </a:stretch>
          </a:blip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21899" tIns="60949" rIns="121899" bIns="60949" numCol="1" spcCol="0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dirty="0" err="1">
              <a:solidFill>
                <a:schemeClr val="bg1"/>
              </a:solidFill>
              <a:ea typeface="MS PGothic"/>
              <a:cs typeface="MS PGothic"/>
            </a:endParaRPr>
          </a:p>
        </p:txBody>
      </p:sp>
      <p:sp>
        <p:nvSpPr>
          <p:cNvPr id="8" name="Rounded Rectangle 7"/>
          <p:cNvSpPr/>
          <p:nvPr userDrawn="1"/>
        </p:nvSpPr>
        <p:spPr bwMode="auto">
          <a:xfrm>
            <a:off x="-304884" y="4213227"/>
            <a:ext cx="1110960" cy="1111249"/>
          </a:xfrm>
          <a:prstGeom prst="roundRect">
            <a:avLst>
              <a:gd name="adj" fmla="val 8953"/>
            </a:avLst>
          </a:prstGeom>
          <a:blipFill dpi="0" rotWithShape="1">
            <a:blip r:embed="rId5" cstate="print"/>
            <a:srcRect/>
            <a:stretch>
              <a:fillRect l="25000" b="-100000"/>
            </a:stretch>
          </a:blip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21899" tIns="60949" rIns="121899" bIns="60949" numCol="1" spcCol="0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dirty="0" err="1">
              <a:solidFill>
                <a:schemeClr val="bg1"/>
              </a:solidFill>
              <a:ea typeface="MS PGothic"/>
              <a:cs typeface="MS PGothic"/>
            </a:endParaRPr>
          </a:p>
        </p:txBody>
      </p:sp>
      <p:sp>
        <p:nvSpPr>
          <p:cNvPr id="9" name="Rounded Rectangle 8"/>
          <p:cNvSpPr/>
          <p:nvPr userDrawn="1"/>
        </p:nvSpPr>
        <p:spPr bwMode="auto">
          <a:xfrm>
            <a:off x="-304884" y="3082923"/>
            <a:ext cx="1110960" cy="1111249"/>
          </a:xfrm>
          <a:prstGeom prst="roundRect">
            <a:avLst>
              <a:gd name="adj" fmla="val 8953"/>
            </a:avLst>
          </a:prstGeom>
          <a:blipFill dpi="0" rotWithShape="1">
            <a:blip r:embed="rId6" cstate="screen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rcRect/>
            <a:stretch>
              <a:fillRect l="-20000" t="-15000" r="-115000" b="-25000"/>
            </a:stretch>
          </a:blip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21899" tIns="60949" rIns="121899" bIns="60949" numCol="1" spcCol="0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dirty="0" err="1">
              <a:solidFill>
                <a:schemeClr val="bg1"/>
              </a:solidFill>
              <a:ea typeface="MS PGothic"/>
              <a:cs typeface="MS PGothic"/>
            </a:endParaRPr>
          </a:p>
        </p:txBody>
      </p:sp>
      <p:sp>
        <p:nvSpPr>
          <p:cNvPr id="10" name="Rounded Rectangle 9"/>
          <p:cNvSpPr/>
          <p:nvPr userDrawn="1"/>
        </p:nvSpPr>
        <p:spPr bwMode="auto">
          <a:xfrm>
            <a:off x="-304884" y="5343524"/>
            <a:ext cx="1110960" cy="1111249"/>
          </a:xfrm>
          <a:prstGeom prst="roundRect">
            <a:avLst>
              <a:gd name="adj" fmla="val 8953"/>
            </a:avLst>
          </a:prstGeom>
          <a:blipFill dpi="0" rotWithShape="1">
            <a:blip r:embed="rId5" cstate="print"/>
            <a:srcRect/>
            <a:stretch>
              <a:fillRect l="25000" t="-100000"/>
            </a:stretch>
          </a:blip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21899" tIns="60949" rIns="121899" bIns="60949" numCol="1" spcCol="0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dirty="0" err="1">
              <a:solidFill>
                <a:schemeClr val="bg1"/>
              </a:solidFill>
              <a:ea typeface="MS PGothic"/>
              <a:cs typeface="MS PGothic"/>
            </a:endParaRPr>
          </a:p>
        </p:txBody>
      </p:sp>
      <p:sp>
        <p:nvSpPr>
          <p:cNvPr id="11" name="Rounded Rectangle 10"/>
          <p:cNvSpPr/>
          <p:nvPr userDrawn="1"/>
        </p:nvSpPr>
        <p:spPr bwMode="auto">
          <a:xfrm>
            <a:off x="825123" y="1952483"/>
            <a:ext cx="1110960" cy="1111249"/>
          </a:xfrm>
          <a:prstGeom prst="roundRect">
            <a:avLst>
              <a:gd name="adj" fmla="val 8953"/>
            </a:avLst>
          </a:prstGeom>
          <a:blipFill dpi="0" rotWithShape="1">
            <a:blip r:embed="rId7" cstate="screen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rcRect/>
            <a:stretch>
              <a:fillRect l="-1000" t="-1000" r="-1000" b="-1000"/>
            </a:stretch>
          </a:blip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21899" tIns="60949" rIns="121899" bIns="60949" numCol="1" spcCol="0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dirty="0" err="1">
              <a:solidFill>
                <a:schemeClr val="bg1"/>
              </a:solidFill>
              <a:ea typeface="MS PGothic"/>
              <a:cs typeface="MS PGothic"/>
            </a:endParaRPr>
          </a:p>
        </p:txBody>
      </p:sp>
      <p:sp>
        <p:nvSpPr>
          <p:cNvPr id="12" name="Rounded Rectangle 11"/>
          <p:cNvSpPr/>
          <p:nvPr userDrawn="1"/>
        </p:nvSpPr>
        <p:spPr bwMode="auto">
          <a:xfrm>
            <a:off x="-304884" y="822185"/>
            <a:ext cx="1110960" cy="1111249"/>
          </a:xfrm>
          <a:prstGeom prst="roundRect">
            <a:avLst>
              <a:gd name="adj" fmla="val 8953"/>
            </a:avLst>
          </a:prstGeom>
          <a:blipFill dpi="0" rotWithShape="1">
            <a:blip r:embed="rId8" cstate="print"/>
            <a:srcRect/>
            <a:stretch>
              <a:fillRect l="25000"/>
            </a:stretch>
          </a:blip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21899" tIns="60949" rIns="121899" bIns="60949" numCol="1" spcCol="0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dirty="0" err="1">
              <a:solidFill>
                <a:schemeClr val="bg1"/>
              </a:solidFill>
              <a:ea typeface="MS PGothic"/>
              <a:cs typeface="MS PGothic"/>
            </a:endParaRPr>
          </a:p>
        </p:txBody>
      </p:sp>
      <p:sp>
        <p:nvSpPr>
          <p:cNvPr id="16" name="Slide Number Placeholder 1"/>
          <p:cNvSpPr txBox="1">
            <a:spLocks/>
          </p:cNvSpPr>
          <p:nvPr userDrawn="1"/>
        </p:nvSpPr>
        <p:spPr>
          <a:xfrm>
            <a:off x="45603" y="6549958"/>
            <a:ext cx="5727875" cy="268287"/>
          </a:xfrm>
          <a:prstGeom prst="rect">
            <a:avLst/>
          </a:prstGeom>
        </p:spPr>
        <p:txBody>
          <a:bodyPr lIns="121899" tIns="60949" rIns="121899" bIns="60949"/>
          <a:lstStyle>
            <a:lvl1pPr>
              <a:defRPr sz="800"/>
            </a:lvl1pPr>
          </a:lstStyle>
          <a:p>
            <a:pPr marL="0" marR="0" lvl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401AE62-ACEE-4CBF-ABCE-6DEA53F53216}" type="slidenum">
              <a:rPr kumimoji="0" lang="en-US" sz="900" b="1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lumMod val="90000"/>
                    <a:lumOff val="1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r>
              <a:rPr kumimoji="0" lang="en-US" sz="9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90000"/>
                    <a:lumOff val="1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</a:t>
            </a:r>
            <a:r>
              <a:rPr kumimoji="0" lang="en-US" sz="900" b="0" i="0" u="none" strike="noStrike" kern="1200" cap="none" spc="0" normalizeH="0" baseline="0" noProof="0" dirty="0" smtClean="0">
                <a:ln>
                  <a:noFill/>
                </a:ln>
                <a:solidFill>
                  <a:srgbClr val="92D05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|   WWW.BENTLEY.COM    |    </a:t>
            </a:r>
            <a:r>
              <a:rPr lang="en-US" sz="800" dirty="0" smtClean="0">
                <a:solidFill>
                  <a:schemeClr val="bg1">
                    <a:lumMod val="65000"/>
                  </a:schemeClr>
                </a:solidFill>
                <a:latin typeface="Arial Narrow" pitchFamily="34" charset="0"/>
              </a:rPr>
              <a:t>©  2014 Bentley</a:t>
            </a:r>
            <a:r>
              <a:rPr lang="en-US" sz="800" baseline="0" dirty="0" smtClean="0">
                <a:solidFill>
                  <a:schemeClr val="bg1">
                    <a:lumMod val="65000"/>
                  </a:schemeClr>
                </a:solidFill>
                <a:latin typeface="Arial Narrow" pitchFamily="34" charset="0"/>
              </a:rPr>
              <a:t> Systems, Incorporated</a:t>
            </a:r>
            <a:r>
              <a:rPr kumimoji="0" lang="en-US" sz="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90000"/>
                    <a:lumOff val="1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92D05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</a:t>
            </a:r>
            <a:endParaRPr kumimoji="0" lang="en-US" sz="8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7" name="Picture 16"/>
          <p:cNvPicPr>
            <a:picLocks noChangeAspect="1"/>
          </p:cNvPicPr>
          <p:nvPr userDrawn="1"/>
        </p:nvPicPr>
        <p:blipFill>
          <a:blip r:embed="rId9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37558" y="6389632"/>
            <a:ext cx="1566353" cy="38448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18709048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ody - Title + 1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502882" y="1451183"/>
            <a:ext cx="11174904" cy="4635292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pic>
        <p:nvPicPr>
          <p:cNvPr id="4" name="Picture 3" descr="\\psf\Home\Graphic Tank\Bentley_Formats_Final.jpg"/>
          <p:cNvPicPr>
            <a:picLocks noChangeAspect="1" noChangeArrowheads="1"/>
          </p:cNvPicPr>
          <p:nvPr userDrawn="1"/>
        </p:nvPicPr>
        <p:blipFill rotWithShape="1">
          <a:blip r:embed="rId2" cstate="screen">
            <a:extLst>
              <a:ext uri="{BEBA8EAE-BF5A-486C-A8C5-ECC9F3942E4B}">
                <a14:imgProps xmlns="" xmlns:a14="http://schemas.microsoft.com/office/drawing/2010/main">
                  <a14:imgLayer r:embed="rId3">
                    <a14:imgEffect>
                      <a14:brightnessContrast bright="8000" contrast="-3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/>
              </a:ext>
            </a:extLst>
          </a:blip>
          <a:srcRect t="13179" b="86155"/>
          <a:stretch/>
        </p:blipFill>
        <p:spPr bwMode="auto">
          <a:xfrm>
            <a:off x="3046414" y="1103792"/>
            <a:ext cx="9144000" cy="4571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\\psf\Home\Graphic Tank\Bentley_Formats_Final.jpg"/>
          <p:cNvPicPr>
            <a:picLocks noChangeAspect="1" noChangeArrowheads="1"/>
          </p:cNvPicPr>
          <p:nvPr userDrawn="1"/>
        </p:nvPicPr>
        <p:blipFill rotWithShape="1">
          <a:blip r:embed="rId2" cstate="screen">
            <a:extLst>
              <a:ext uri="{BEBA8EAE-BF5A-486C-A8C5-ECC9F3942E4B}">
                <a14:imgProps xmlns="" xmlns:a14="http://schemas.microsoft.com/office/drawing/2010/main">
                  <a14:imgLayer r:embed="rId3">
                    <a14:imgEffect>
                      <a14:brightnessContrast bright="8000" contrast="-3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/>
              </a:ext>
            </a:extLst>
          </a:blip>
          <a:srcRect t="13179" b="86155"/>
          <a:stretch/>
        </p:blipFill>
        <p:spPr bwMode="auto">
          <a:xfrm>
            <a:off x="0" y="1103792"/>
            <a:ext cx="9144000" cy="4571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863817350"/>
      </p:ext>
    </p:extLst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ody - Title + 1 Column (no lin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502882" y="1451183"/>
            <a:ext cx="11174904" cy="4635292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</p:spTree>
    <p:extLst>
      <p:ext uri="{BB962C8B-B14F-4D97-AF65-F5344CB8AC3E}">
        <p14:creationId xmlns="" xmlns:p14="http://schemas.microsoft.com/office/powerpoint/2010/main" val="1178324117"/>
      </p:ext>
    </p:extLst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Body - Title + 2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7868" y="1447800"/>
            <a:ext cx="5281824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600"/>
            </a:lvl4pPr>
            <a:lvl5pPr>
              <a:defRPr sz="1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86027" y="1447800"/>
            <a:ext cx="5281824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600"/>
            </a:lvl4pPr>
            <a:lvl5pPr>
              <a:defRPr sz="1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pic>
        <p:nvPicPr>
          <p:cNvPr id="5" name="Picture 4" descr="\\psf\Home\Graphic Tank\Bentley_Formats_Final.jpg"/>
          <p:cNvPicPr>
            <a:picLocks noChangeAspect="1" noChangeArrowheads="1"/>
          </p:cNvPicPr>
          <p:nvPr userDrawn="1"/>
        </p:nvPicPr>
        <p:blipFill rotWithShape="1">
          <a:blip r:embed="rId2" cstate="screen">
            <a:extLst>
              <a:ext uri="{BEBA8EAE-BF5A-486C-A8C5-ECC9F3942E4B}">
                <a14:imgProps xmlns="" xmlns:a14="http://schemas.microsoft.com/office/drawing/2010/main">
                  <a14:imgLayer r:embed="rId3">
                    <a14:imgEffect>
                      <a14:brightnessContrast bright="8000" contrast="-3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/>
              </a:ext>
            </a:extLst>
          </a:blip>
          <a:srcRect t="13179" b="86155"/>
          <a:stretch/>
        </p:blipFill>
        <p:spPr bwMode="auto">
          <a:xfrm>
            <a:off x="3046414" y="1103792"/>
            <a:ext cx="9144000" cy="4571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\\psf\Home\Graphic Tank\Bentley_Formats_Final.jpg"/>
          <p:cNvPicPr>
            <a:picLocks noChangeAspect="1" noChangeArrowheads="1"/>
          </p:cNvPicPr>
          <p:nvPr userDrawn="1"/>
        </p:nvPicPr>
        <p:blipFill rotWithShape="1">
          <a:blip r:embed="rId2" cstate="screen">
            <a:extLst>
              <a:ext uri="{BEBA8EAE-BF5A-486C-A8C5-ECC9F3942E4B}">
                <a14:imgProps xmlns="" xmlns:a14="http://schemas.microsoft.com/office/drawing/2010/main">
                  <a14:imgLayer r:embed="rId3">
                    <a14:imgEffect>
                      <a14:brightnessContrast bright="8000" contrast="-3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/>
              </a:ext>
            </a:extLst>
          </a:blip>
          <a:srcRect t="13179" b="86155"/>
          <a:stretch/>
        </p:blipFill>
        <p:spPr bwMode="auto">
          <a:xfrm>
            <a:off x="0" y="1103792"/>
            <a:ext cx="9144000" cy="4571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Body - Title + 2 Column (no lin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7868" y="1447800"/>
            <a:ext cx="5281824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600"/>
            </a:lvl4pPr>
            <a:lvl5pPr>
              <a:defRPr sz="1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86027" y="1447800"/>
            <a:ext cx="5281824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600"/>
            </a:lvl4pPr>
            <a:lvl5pPr>
              <a:defRPr sz="1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69066474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ody - Graphic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0" hasCustomPrompt="1"/>
          </p:nvPr>
        </p:nvSpPr>
        <p:spPr>
          <a:xfrm>
            <a:off x="6386027" y="1447800"/>
            <a:ext cx="5281824" cy="4648200"/>
          </a:xfrm>
          <a:solidFill>
            <a:schemeClr val="bg2">
              <a:lumMod val="40000"/>
              <a:lumOff val="60000"/>
            </a:schemeClr>
          </a:solidFill>
        </p:spPr>
        <p:txBody>
          <a:bodyPr bIns="975189" anchor="ctr" anchorCtr="1"/>
          <a:lstStyle>
            <a:lvl1pPr marL="0" indent="0">
              <a:buNone/>
              <a:defRPr baseline="0"/>
            </a:lvl1pPr>
          </a:lstStyle>
          <a:p>
            <a:r>
              <a:rPr lang="en-US" dirty="0" smtClean="0"/>
              <a:t>Graphic / Photo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7868" y="1447800"/>
            <a:ext cx="5281824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600"/>
            </a:lvl4pPr>
            <a:lvl5pPr>
              <a:defRPr sz="1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pic>
        <p:nvPicPr>
          <p:cNvPr id="5" name="Picture 4" descr="\\psf\Home\Graphic Tank\Bentley_Formats_Final.jpg"/>
          <p:cNvPicPr>
            <a:picLocks noChangeAspect="1" noChangeArrowheads="1"/>
          </p:cNvPicPr>
          <p:nvPr userDrawn="1"/>
        </p:nvPicPr>
        <p:blipFill rotWithShape="1">
          <a:blip r:embed="rId2" cstate="screen">
            <a:extLst>
              <a:ext uri="{BEBA8EAE-BF5A-486C-A8C5-ECC9F3942E4B}">
                <a14:imgProps xmlns="" xmlns:a14="http://schemas.microsoft.com/office/drawing/2010/main">
                  <a14:imgLayer r:embed="rId3">
                    <a14:imgEffect>
                      <a14:brightnessContrast bright="8000" contrast="-3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/>
              </a:ext>
            </a:extLst>
          </a:blip>
          <a:srcRect t="13179" b="86155"/>
          <a:stretch/>
        </p:blipFill>
        <p:spPr bwMode="auto">
          <a:xfrm>
            <a:off x="3046414" y="1103792"/>
            <a:ext cx="9144000" cy="4571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\\psf\Home\Graphic Tank\Bentley_Formats_Final.jpg"/>
          <p:cNvPicPr>
            <a:picLocks noChangeAspect="1" noChangeArrowheads="1"/>
          </p:cNvPicPr>
          <p:nvPr userDrawn="1"/>
        </p:nvPicPr>
        <p:blipFill rotWithShape="1">
          <a:blip r:embed="rId2" cstate="screen">
            <a:extLst>
              <a:ext uri="{BEBA8EAE-BF5A-486C-A8C5-ECC9F3942E4B}">
                <a14:imgProps xmlns="" xmlns:a14="http://schemas.microsoft.com/office/drawing/2010/main">
                  <a14:imgLayer r:embed="rId3">
                    <a14:imgEffect>
                      <a14:brightnessContrast bright="8000" contrast="-3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/>
              </a:ext>
            </a:extLst>
          </a:blip>
          <a:srcRect t="13179" b="86155"/>
          <a:stretch/>
        </p:blipFill>
        <p:spPr bwMode="auto">
          <a:xfrm>
            <a:off x="0" y="1103792"/>
            <a:ext cx="9144000" cy="4571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55447089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ody - Graphic Right (no lin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0" hasCustomPrompt="1"/>
          </p:nvPr>
        </p:nvSpPr>
        <p:spPr>
          <a:xfrm>
            <a:off x="6386027" y="1447800"/>
            <a:ext cx="5281824" cy="4648200"/>
          </a:xfrm>
          <a:solidFill>
            <a:schemeClr val="bg2">
              <a:lumMod val="40000"/>
              <a:lumOff val="60000"/>
            </a:schemeClr>
          </a:solidFill>
        </p:spPr>
        <p:txBody>
          <a:bodyPr bIns="975189" anchor="ctr" anchorCtr="1"/>
          <a:lstStyle>
            <a:lvl1pPr marL="0" indent="0">
              <a:buNone/>
              <a:defRPr baseline="0"/>
            </a:lvl1pPr>
          </a:lstStyle>
          <a:p>
            <a:r>
              <a:rPr lang="en-US" dirty="0" smtClean="0"/>
              <a:t>Graphic / Photo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7868" y="1447800"/>
            <a:ext cx="5281824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600"/>
            </a:lvl4pPr>
            <a:lvl5pPr>
              <a:defRPr sz="1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03317375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1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893"/>
            <a:ext cx="12190415" cy="6857107"/>
          </a:xfrm>
          <a:prstGeom prst="rect">
            <a:avLst/>
          </a:prstGeom>
        </p:spPr>
      </p:pic>
      <p:sp>
        <p:nvSpPr>
          <p:cNvPr id="103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3357" y="186409"/>
            <a:ext cx="11174495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21899" tIns="60949" rIns="121899" bIns="60949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03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02881" y="1450976"/>
            <a:ext cx="11174495" cy="45688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21899" tIns="60949" rIns="121899" bIns="6094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16" name="Slide Number Placeholder 1"/>
          <p:cNvSpPr txBox="1">
            <a:spLocks/>
          </p:cNvSpPr>
          <p:nvPr/>
        </p:nvSpPr>
        <p:spPr>
          <a:xfrm>
            <a:off x="45603" y="6549958"/>
            <a:ext cx="5727875" cy="268287"/>
          </a:xfrm>
          <a:prstGeom prst="rect">
            <a:avLst/>
          </a:prstGeom>
        </p:spPr>
        <p:txBody>
          <a:bodyPr lIns="121899" tIns="60949" rIns="121899" bIns="60949"/>
          <a:lstStyle>
            <a:lvl1pPr>
              <a:defRPr sz="800"/>
            </a:lvl1pPr>
          </a:lstStyle>
          <a:p>
            <a:pPr marL="0" marR="0" lvl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401AE62-ACEE-4CBF-ABCE-6DEA53F53216}" type="slidenum">
              <a:rPr kumimoji="0" lang="en-US" sz="900" b="1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lumMod val="90000"/>
                    <a:lumOff val="1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r>
              <a:rPr kumimoji="0" lang="en-US" sz="9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90000"/>
                    <a:lumOff val="1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</a:t>
            </a:r>
            <a:r>
              <a:rPr kumimoji="0" lang="en-US" sz="900" b="0" i="0" u="none" strike="noStrike" kern="1200" cap="none" spc="0" normalizeH="0" baseline="0" noProof="0" dirty="0" smtClean="0">
                <a:ln>
                  <a:noFill/>
                </a:ln>
                <a:solidFill>
                  <a:srgbClr val="92D05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|   WWW.BENTLEY.COM    |    </a:t>
            </a:r>
            <a:r>
              <a:rPr lang="en-US" sz="800" dirty="0" smtClean="0">
                <a:solidFill>
                  <a:schemeClr val="bg1">
                    <a:lumMod val="65000"/>
                  </a:schemeClr>
                </a:solidFill>
                <a:latin typeface="Arial Narrow" pitchFamily="34" charset="0"/>
              </a:rPr>
              <a:t>©  2014 Bentley</a:t>
            </a:r>
            <a:r>
              <a:rPr lang="en-US" sz="800" baseline="0" dirty="0" smtClean="0">
                <a:solidFill>
                  <a:schemeClr val="bg1">
                    <a:lumMod val="65000"/>
                  </a:schemeClr>
                </a:solidFill>
                <a:latin typeface="Arial Narrow" pitchFamily="34" charset="0"/>
              </a:rPr>
              <a:t> Systems, Incorporated</a:t>
            </a:r>
            <a:r>
              <a:rPr kumimoji="0" lang="en-US" sz="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90000"/>
                    <a:lumOff val="1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92D05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</a:t>
            </a:r>
            <a:endParaRPr kumimoji="0" lang="en-US" sz="8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18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37558" y="6389632"/>
            <a:ext cx="1566353" cy="384481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3" r:id="rId2"/>
    <p:sldLayoutId id="2147483674" r:id="rId3"/>
    <p:sldLayoutId id="2147483670" r:id="rId4"/>
    <p:sldLayoutId id="2147483675" r:id="rId5"/>
    <p:sldLayoutId id="2147483664" r:id="rId6"/>
    <p:sldLayoutId id="2147483676" r:id="rId7"/>
    <p:sldLayoutId id="2147483671" r:id="rId8"/>
    <p:sldLayoutId id="2147483677" r:id="rId9"/>
    <p:sldLayoutId id="2147483672" r:id="rId10"/>
    <p:sldLayoutId id="2147483678" r:id="rId11"/>
    <p:sldLayoutId id="2147483666" r:id="rId12"/>
    <p:sldLayoutId id="2147483679" r:id="rId13"/>
    <p:sldLayoutId id="2147483667" r:id="rId14"/>
    <p:sldLayoutId id="2147483680" r:id="rId15"/>
  </p:sldLayoutIdLst>
  <p:transition>
    <p:fade/>
  </p:transition>
  <p:timing>
    <p:tnLst>
      <p:par>
        <p:cTn id="1" dur="indefinite" restart="never" nodeType="tmRoot"/>
      </p:par>
    </p:tnLst>
  </p:timing>
  <p:txStyles>
    <p:titleStyle>
      <a:lvl1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00" b="1" baseline="0">
          <a:solidFill>
            <a:schemeClr val="tx1">
              <a:lumMod val="90000"/>
              <a:lumOff val="10000"/>
            </a:schemeClr>
          </a:solidFill>
          <a:effectLst>
            <a:outerShdw blurRad="50800" dist="38100" dir="16200000" rotWithShape="0">
              <a:prstClr val="black">
                <a:alpha val="40000"/>
              </a:prstClr>
            </a:outerShdw>
          </a:effectLst>
          <a:latin typeface="Arial Narrow" pitchFamily="34" charset="0"/>
          <a:ea typeface="+mj-ea"/>
          <a:cs typeface="+mj-cs"/>
        </a:defRPr>
      </a:lvl1pPr>
      <a:lvl2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700" b="1">
          <a:solidFill>
            <a:schemeClr val="accent1"/>
          </a:solidFill>
          <a:latin typeface="Verdana" pitchFamily="34" charset="0"/>
          <a:ea typeface="MS PGothic"/>
          <a:cs typeface="MS PGothic"/>
        </a:defRPr>
      </a:lvl2pPr>
      <a:lvl3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700" b="1">
          <a:solidFill>
            <a:schemeClr val="accent1"/>
          </a:solidFill>
          <a:latin typeface="Verdana" pitchFamily="34" charset="0"/>
          <a:ea typeface="MS PGothic"/>
          <a:cs typeface="MS PGothic"/>
        </a:defRPr>
      </a:lvl3pPr>
      <a:lvl4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700" b="1">
          <a:solidFill>
            <a:schemeClr val="accent1"/>
          </a:solidFill>
          <a:latin typeface="Verdana" pitchFamily="34" charset="0"/>
          <a:ea typeface="MS PGothic"/>
          <a:cs typeface="MS PGothic"/>
        </a:defRPr>
      </a:lvl4pPr>
      <a:lvl5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700" b="1">
          <a:solidFill>
            <a:schemeClr val="accent1"/>
          </a:solidFill>
          <a:latin typeface="Verdana" pitchFamily="34" charset="0"/>
          <a:ea typeface="MS PGothic"/>
          <a:cs typeface="MS PGothic"/>
        </a:defRPr>
      </a:lvl5pPr>
      <a:lvl6pPr marL="609493" algn="l" rtl="0" eaLnBrk="1" fontAlgn="base" hangingPunct="1">
        <a:spcBef>
          <a:spcPct val="0"/>
        </a:spcBef>
        <a:spcAft>
          <a:spcPct val="0"/>
        </a:spcAft>
        <a:defRPr sz="4300" b="1">
          <a:solidFill>
            <a:schemeClr val="accent1"/>
          </a:solidFill>
          <a:latin typeface="Verdana" pitchFamily="34" charset="0"/>
          <a:ea typeface="MS PGothic"/>
          <a:cs typeface="MS PGothic"/>
        </a:defRPr>
      </a:lvl6pPr>
      <a:lvl7pPr marL="1218987" algn="l" rtl="0" eaLnBrk="1" fontAlgn="base" hangingPunct="1">
        <a:spcBef>
          <a:spcPct val="0"/>
        </a:spcBef>
        <a:spcAft>
          <a:spcPct val="0"/>
        </a:spcAft>
        <a:defRPr sz="4300" b="1">
          <a:solidFill>
            <a:schemeClr val="accent1"/>
          </a:solidFill>
          <a:latin typeface="Verdana" pitchFamily="34" charset="0"/>
          <a:ea typeface="MS PGothic"/>
          <a:cs typeface="MS PGothic"/>
        </a:defRPr>
      </a:lvl7pPr>
      <a:lvl8pPr marL="1828480" algn="l" rtl="0" eaLnBrk="1" fontAlgn="base" hangingPunct="1">
        <a:spcBef>
          <a:spcPct val="0"/>
        </a:spcBef>
        <a:spcAft>
          <a:spcPct val="0"/>
        </a:spcAft>
        <a:defRPr sz="4300" b="1">
          <a:solidFill>
            <a:schemeClr val="accent1"/>
          </a:solidFill>
          <a:latin typeface="Verdana" pitchFamily="34" charset="0"/>
          <a:ea typeface="MS PGothic"/>
          <a:cs typeface="MS PGothic"/>
        </a:defRPr>
      </a:lvl8pPr>
      <a:lvl9pPr marL="2437973" algn="l" rtl="0" eaLnBrk="1" fontAlgn="base" hangingPunct="1">
        <a:spcBef>
          <a:spcPct val="0"/>
        </a:spcBef>
        <a:spcAft>
          <a:spcPct val="0"/>
        </a:spcAft>
        <a:defRPr sz="4300" b="1">
          <a:solidFill>
            <a:schemeClr val="accent1"/>
          </a:solidFill>
          <a:latin typeface="Verdana" pitchFamily="34" charset="0"/>
          <a:ea typeface="MS PGothic"/>
          <a:cs typeface="MS PGothic"/>
        </a:defRPr>
      </a:lvl9pPr>
    </p:titleStyle>
    <p:bodyStyle>
      <a:lvl1pPr marL="365696" indent="-365696" algn="l" rtl="0" eaLnBrk="1" fontAlgn="base" hangingPunct="1">
        <a:lnSpc>
          <a:spcPct val="90000"/>
        </a:lnSpc>
        <a:spcBef>
          <a:spcPts val="2666"/>
        </a:spcBef>
        <a:spcAft>
          <a:spcPct val="0"/>
        </a:spcAft>
        <a:buChar char="•"/>
        <a:defRPr sz="2800">
          <a:solidFill>
            <a:schemeClr val="tx1"/>
          </a:solidFill>
          <a:latin typeface="+mj-lt"/>
          <a:ea typeface="+mn-ea"/>
          <a:cs typeface="Arial" pitchFamily="34" charset="0"/>
        </a:defRPr>
      </a:lvl1pPr>
      <a:lvl2pPr marL="687797" indent="-304747" algn="l" rtl="0" eaLnBrk="1" fontAlgn="base" hangingPunct="1">
        <a:lnSpc>
          <a:spcPct val="90000"/>
        </a:lnSpc>
        <a:spcBef>
          <a:spcPts val="800"/>
        </a:spcBef>
        <a:spcAft>
          <a:spcPct val="0"/>
        </a:spcAft>
        <a:buClr>
          <a:schemeClr val="accent1"/>
        </a:buClr>
        <a:buChar char="–"/>
        <a:defRPr sz="2400">
          <a:solidFill>
            <a:schemeClr val="tx1"/>
          </a:solidFill>
          <a:latin typeface="+mj-lt"/>
          <a:ea typeface="+mn-ea"/>
          <a:cs typeface="Arial" pitchFamily="34" charset="0"/>
        </a:defRPr>
      </a:lvl2pPr>
      <a:lvl3pPr marL="1445431" indent="-226444" algn="l" rtl="0" eaLnBrk="1" fontAlgn="base" hangingPunct="1">
        <a:lnSpc>
          <a:spcPct val="90000"/>
        </a:lnSpc>
        <a:spcBef>
          <a:spcPts val="800"/>
        </a:spcBef>
        <a:spcAft>
          <a:spcPct val="0"/>
        </a:spcAft>
        <a:buChar char="•"/>
        <a:defRPr sz="2000">
          <a:solidFill>
            <a:schemeClr val="tx1"/>
          </a:solidFill>
          <a:latin typeface="+mj-lt"/>
          <a:ea typeface="+mn-ea"/>
          <a:cs typeface="Arial" pitchFamily="34" charset="0"/>
        </a:defRPr>
      </a:lvl3pPr>
      <a:lvl4pPr marL="2133227" indent="-304747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Char char="–"/>
        <a:defRPr sz="2100">
          <a:solidFill>
            <a:schemeClr val="tx1"/>
          </a:solidFill>
          <a:latin typeface="+mn-lt"/>
          <a:ea typeface="+mn-ea"/>
          <a:cs typeface="+mn-cs"/>
        </a:defRPr>
      </a:lvl4pPr>
      <a:lvl5pPr marL="2742720" indent="-304747" algn="l" rtl="0" eaLnBrk="1" fontAlgn="base" hangingPunct="1">
        <a:spcBef>
          <a:spcPct val="20000"/>
        </a:spcBef>
        <a:spcAft>
          <a:spcPct val="0"/>
        </a:spcAft>
        <a:buChar char="»"/>
        <a:defRPr sz="2700">
          <a:solidFill>
            <a:schemeClr val="tx1"/>
          </a:solidFill>
          <a:latin typeface="+mn-lt"/>
          <a:ea typeface="+mn-ea"/>
          <a:cs typeface="+mn-cs"/>
        </a:defRPr>
      </a:lvl5pPr>
      <a:lvl6pPr marL="3352213" indent="-304747" algn="l" rtl="0" eaLnBrk="1" fontAlgn="base" hangingPunct="1">
        <a:spcBef>
          <a:spcPct val="20000"/>
        </a:spcBef>
        <a:spcAft>
          <a:spcPct val="0"/>
        </a:spcAft>
        <a:defRPr sz="2700">
          <a:solidFill>
            <a:schemeClr val="tx1"/>
          </a:solidFill>
          <a:latin typeface="+mn-lt"/>
          <a:ea typeface="+mn-ea"/>
          <a:cs typeface="+mn-cs"/>
        </a:defRPr>
      </a:lvl6pPr>
      <a:lvl7pPr marL="3961707" indent="-304747" algn="l" rtl="0" eaLnBrk="1" fontAlgn="base" hangingPunct="1">
        <a:spcBef>
          <a:spcPct val="20000"/>
        </a:spcBef>
        <a:spcAft>
          <a:spcPct val="0"/>
        </a:spcAft>
        <a:defRPr sz="2700">
          <a:solidFill>
            <a:schemeClr val="tx1"/>
          </a:solidFill>
          <a:latin typeface="+mn-lt"/>
          <a:ea typeface="+mn-ea"/>
          <a:cs typeface="+mn-cs"/>
        </a:defRPr>
      </a:lvl7pPr>
      <a:lvl8pPr marL="4571200" indent="-304747" algn="l" rtl="0" eaLnBrk="1" fontAlgn="base" hangingPunct="1">
        <a:spcBef>
          <a:spcPct val="20000"/>
        </a:spcBef>
        <a:spcAft>
          <a:spcPct val="0"/>
        </a:spcAft>
        <a:defRPr sz="2700">
          <a:solidFill>
            <a:schemeClr val="tx1"/>
          </a:solidFill>
          <a:latin typeface="+mn-lt"/>
          <a:ea typeface="+mn-ea"/>
          <a:cs typeface="+mn-cs"/>
        </a:defRPr>
      </a:lvl8pPr>
      <a:lvl9pPr marL="5180693" indent="-304747" algn="l" rtl="0" eaLnBrk="1" fontAlgn="base" hangingPunct="1">
        <a:spcBef>
          <a:spcPct val="20000"/>
        </a:spcBef>
        <a:spcAft>
          <a:spcPct val="0"/>
        </a:spcAft>
        <a:defRPr sz="27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1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1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1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1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1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1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emf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5172501"/>
            <a:ext cx="10360501" cy="968990"/>
          </a:xfrm>
        </p:spPr>
        <p:txBody>
          <a:bodyPr>
            <a:normAutofit fontScale="90000"/>
          </a:bodyPr>
          <a:lstStyle/>
          <a:p>
            <a:r>
              <a:rPr lang="en-US" dirty="0"/>
              <a:t>Tractive Force </a:t>
            </a:r>
            <a:r>
              <a:rPr lang="en-US" dirty="0" smtClean="0"/>
              <a:t>Design with SewerGEMS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6750" y="5909481"/>
            <a:ext cx="8836898" cy="585716"/>
          </a:xfrm>
        </p:spPr>
        <p:txBody>
          <a:bodyPr>
            <a:normAutofit/>
          </a:bodyPr>
          <a:lstStyle/>
          <a:p>
            <a:r>
              <a:rPr lang="en-US" dirty="0" smtClean="0"/>
              <a:t>Tom Walski, Bentley Fellow</a:t>
            </a:r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1" y="914400"/>
            <a:ext cx="2640912" cy="3459162"/>
          </a:xfrm>
        </p:spPr>
        <p:txBody>
          <a:bodyPr/>
          <a:lstStyle/>
          <a:p>
            <a:r>
              <a:rPr lang="en-US" dirty="0" smtClean="0"/>
              <a:t>Min Slope</a:t>
            </a:r>
            <a:br>
              <a:rPr lang="en-US" dirty="0" smtClean="0"/>
            </a:br>
            <a:r>
              <a:rPr lang="en-US" dirty="0" smtClean="0"/>
              <a:t>Small</a:t>
            </a:r>
            <a:br>
              <a:rPr lang="en-US" dirty="0" smtClean="0"/>
            </a:br>
            <a:r>
              <a:rPr lang="en-US" dirty="0" smtClean="0"/>
              <a:t>Sewers</a:t>
            </a:r>
            <a:endParaRPr lang="en-US" dirty="0"/>
          </a:p>
        </p:txBody>
      </p:sp>
      <p:pic>
        <p:nvPicPr>
          <p:cNvPr id="2050" name="Picture 2" descr="C:\Data\Word\WEFColl\CS2011-Raleigh\Tractive\TFChar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48779" y="685800"/>
            <a:ext cx="8151465" cy="5752968"/>
          </a:xfrm>
          <a:prstGeom prst="rect">
            <a:avLst/>
          </a:prstGeom>
          <a:noFill/>
        </p:spPr>
      </p:pic>
      <p:cxnSp>
        <p:nvCxnSpPr>
          <p:cNvPr id="5" name="Straight Connector 4"/>
          <p:cNvCxnSpPr/>
          <p:nvPr/>
        </p:nvCxnSpPr>
        <p:spPr>
          <a:xfrm>
            <a:off x="5281824" y="4267200"/>
            <a:ext cx="6195986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11477810" y="4038601"/>
            <a:ext cx="32573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8</a:t>
            </a:r>
            <a:endParaRPr lang="en-US" sz="2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721" y="1752600"/>
            <a:ext cx="2640912" cy="868362"/>
          </a:xfrm>
        </p:spPr>
        <p:txBody>
          <a:bodyPr>
            <a:normAutofit fontScale="90000"/>
          </a:bodyPr>
          <a:lstStyle/>
          <a:p>
            <a:r>
              <a:rPr lang="en-US" sz="3200" dirty="0" smtClean="0"/>
              <a:t>Comparing Approaches</a:t>
            </a:r>
            <a:endParaRPr lang="en-US" sz="3200" dirty="0"/>
          </a:p>
        </p:txBody>
      </p:sp>
      <p:pic>
        <p:nvPicPr>
          <p:cNvPr id="2050" name="Picture 2" descr="C:\Data\Word\WEFColl\CS2011-Raleigh\Tractive\TFGraph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60000">
            <a:off x="3239778" y="267371"/>
            <a:ext cx="5811248" cy="6230491"/>
          </a:xfrm>
          <a:prstGeom prst="rect">
            <a:avLst/>
          </a:prstGeom>
          <a:noFill/>
        </p:spPr>
      </p:pic>
      <p:cxnSp>
        <p:nvCxnSpPr>
          <p:cNvPr id="5" name="Straight Connector 4"/>
          <p:cNvCxnSpPr/>
          <p:nvPr/>
        </p:nvCxnSpPr>
        <p:spPr>
          <a:xfrm>
            <a:off x="4164515" y="1447800"/>
            <a:ext cx="4672383" cy="1588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4164515" y="2971800"/>
            <a:ext cx="4672383" cy="1588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4164515" y="4191000"/>
            <a:ext cx="4672383" cy="1588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9040045" y="1295400"/>
            <a:ext cx="66396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8 in.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9141620" y="2819400"/>
            <a:ext cx="80502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21 in.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9141620" y="4038600"/>
            <a:ext cx="80502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42 in.</a:t>
            </a:r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1" y="152400"/>
            <a:ext cx="10969943" cy="944562"/>
          </a:xfrm>
        </p:spPr>
        <p:txBody>
          <a:bodyPr>
            <a:normAutofit/>
          </a:bodyPr>
          <a:lstStyle/>
          <a:p>
            <a:r>
              <a:rPr lang="en-US" sz="3600" dirty="0" smtClean="0"/>
              <a:t>Peak Flow Slope</a:t>
            </a:r>
            <a:endParaRPr lang="en-US" sz="3600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8788" y="1066800"/>
            <a:ext cx="10510444" cy="5048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3863649" y="6169967"/>
            <a:ext cx="154241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Smin</a:t>
            </a:r>
            <a:r>
              <a:rPr lang="en-US" dirty="0" smtClean="0"/>
              <a:t> = 0.22</a:t>
            </a:r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7867" y="152400"/>
            <a:ext cx="10969943" cy="990600"/>
          </a:xfrm>
        </p:spPr>
        <p:txBody>
          <a:bodyPr>
            <a:normAutofit/>
          </a:bodyPr>
          <a:lstStyle/>
          <a:p>
            <a:r>
              <a:rPr lang="en-US" sz="3600" dirty="0" smtClean="0"/>
              <a:t>Sizing and Slope</a:t>
            </a:r>
            <a:endParaRPr lang="en-US" sz="3600" dirty="0"/>
          </a:p>
        </p:txBody>
      </p:sp>
      <p:graphicFrame>
        <p:nvGraphicFramePr>
          <p:cNvPr id="4" name="Chart 3"/>
          <p:cNvGraphicFramePr/>
          <p:nvPr/>
        </p:nvGraphicFramePr>
        <p:xfrm>
          <a:off x="406294" y="1371600"/>
          <a:ext cx="7618016" cy="4191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182959" y="4343400"/>
            <a:ext cx="4005867" cy="1924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0116" name="Picture 4" descr="Shear Stress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33" y="152400"/>
            <a:ext cx="12184593" cy="6043684"/>
          </a:xfrm>
          <a:prstGeom prst="rect">
            <a:avLst/>
          </a:prstGeom>
          <a:noFill/>
        </p:spPr>
      </p:pic>
      <p:sp>
        <p:nvSpPr>
          <p:cNvPr id="90117" name="Text Box 5"/>
          <p:cNvSpPr txBox="1">
            <a:spLocks noChangeArrowheads="1"/>
          </p:cNvSpPr>
          <p:nvPr/>
        </p:nvSpPr>
        <p:spPr bwMode="auto">
          <a:xfrm>
            <a:off x="711015" y="152400"/>
            <a:ext cx="1147781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="1">
                <a:solidFill>
                  <a:schemeClr val="bg1"/>
                </a:solidFill>
              </a:rPr>
              <a:t>Self-Cleansing Predictions vs. Observations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Solve for slope to provide minimum required tractive stress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Pick</a:t>
            </a:r>
          </a:p>
          <a:p>
            <a:pPr lvl="1"/>
            <a:r>
              <a:rPr lang="en-US" dirty="0" smtClean="0"/>
              <a:t>Particle size</a:t>
            </a:r>
          </a:p>
          <a:p>
            <a:pPr lvl="1"/>
            <a:r>
              <a:rPr lang="en-US" dirty="0" smtClean="0"/>
              <a:t>Specific gravity</a:t>
            </a:r>
          </a:p>
          <a:p>
            <a:pPr lvl="1"/>
            <a:r>
              <a:rPr lang="en-US" dirty="0" smtClean="0"/>
              <a:t>Pipe roughness</a:t>
            </a:r>
          </a:p>
          <a:p>
            <a:pPr lvl="1"/>
            <a:r>
              <a:rPr lang="en-US" dirty="0" smtClean="0"/>
              <a:t>Diameter</a:t>
            </a:r>
          </a:p>
          <a:p>
            <a:r>
              <a:rPr lang="en-US" dirty="0" smtClean="0"/>
              <a:t>Develop equation of Q vs. </a:t>
            </a:r>
            <a:r>
              <a:rPr lang="en-US" dirty="0" err="1" smtClean="0"/>
              <a:t>S</a:t>
            </a:r>
            <a:r>
              <a:rPr lang="en-US" baseline="-25000" dirty="0" err="1" smtClean="0"/>
              <a:t>min</a:t>
            </a:r>
            <a:endParaRPr lang="en-US" baseline="-25000" dirty="0" smtClean="0"/>
          </a:p>
          <a:p>
            <a:r>
              <a:rPr lang="en-US" dirty="0" err="1" smtClean="0"/>
              <a:t>S</a:t>
            </a:r>
            <a:r>
              <a:rPr lang="en-US" baseline="-25000" dirty="0" err="1" smtClean="0"/>
              <a:t>min</a:t>
            </a:r>
            <a:r>
              <a:rPr lang="en-US" dirty="0" smtClean="0"/>
              <a:t> = 0.00846 Q</a:t>
            </a:r>
            <a:r>
              <a:rPr lang="en-US" baseline="30000" dirty="0" smtClean="0"/>
              <a:t>-0.56</a:t>
            </a:r>
          </a:p>
          <a:p>
            <a:pPr lvl="1"/>
            <a:r>
              <a:rPr lang="en-US" dirty="0" smtClean="0"/>
              <a:t>For 12 in. pipe, Q in cfs</a:t>
            </a:r>
            <a:endParaRPr lang="en-US" baseline="30000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5349922" y="1450971"/>
          <a:ext cx="6327454" cy="3994485"/>
        </p:xfrm>
        <a:graphic>
          <a:graphicData uri="http://schemas.openxmlformats.org/drawingml/2006/table">
            <a:tbl>
              <a:tblPr firstRow="1">
                <a:tableStyleId>{69C7853C-536D-4A76-A0AE-DD22124D55A5}</a:tableStyleId>
              </a:tblPr>
              <a:tblGrid>
                <a:gridCol w="2581351"/>
                <a:gridCol w="2172110"/>
                <a:gridCol w="1573993"/>
              </a:tblGrid>
              <a:tr h="36313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/>
                        <a:t>Diameter, in.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1416" marR="91416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/>
                        <a:t>a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1416" marR="91416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/>
                        <a:t>b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1416" marR="91416" marT="0" marB="0"/>
                </a:tc>
              </a:tr>
              <a:tr h="36313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/>
                        <a:t>6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1416" marR="91416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/>
                        <a:t>0.000729  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1416" marR="91416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/>
                        <a:t>0.56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1416" marR="91416" marT="0" marB="0"/>
                </a:tc>
              </a:tr>
              <a:tr h="36313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/>
                        <a:t>8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1416" marR="91416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/>
                        <a:t>0.000776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1416" marR="91416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/>
                        <a:t>0.56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1416" marR="91416" marT="0" marB="0"/>
                </a:tc>
              </a:tr>
              <a:tr h="36313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/>
                        <a:t>12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1416" marR="91416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/>
                        <a:t>0.000846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1416" marR="91416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/>
                        <a:t>0.56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1416" marR="91416" marT="0" marB="0"/>
                </a:tc>
              </a:tr>
              <a:tr h="36313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/>
                        <a:t>18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1416" marR="91416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/>
                        <a:t>0.000922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1416" marR="91416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/>
                        <a:t>0.56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1416" marR="91416" marT="0" marB="0"/>
                </a:tc>
              </a:tr>
              <a:tr h="36313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/>
                        <a:t>24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1416" marR="91416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/>
                        <a:t>0.000980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1416" marR="91416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/>
                        <a:t>0.56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1416" marR="91416" marT="0" marB="0"/>
                </a:tc>
              </a:tr>
              <a:tr h="36313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/>
                        <a:t>30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1416" marR="91416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/>
                        <a:t>0.001028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1416" marR="91416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/>
                        <a:t>0.56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1416" marR="91416" marT="0" marB="0"/>
                </a:tc>
              </a:tr>
              <a:tr h="36313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/>
                        <a:t>36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1416" marR="91416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/>
                        <a:t>0.001069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1416" marR="91416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/>
                        <a:t>0.56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1416" marR="91416" marT="0" marB="0"/>
                </a:tc>
              </a:tr>
              <a:tr h="36313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/>
                        <a:t>48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1416" marR="91416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/>
                        <a:t>0.001143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1416" marR="91416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/>
                        <a:t>0.566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1416" marR="91416" marT="0" marB="0"/>
                </a:tc>
              </a:tr>
              <a:tr h="36313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/>
                        <a:t>60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1416" marR="91416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/>
                        <a:t>0.001210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1416" marR="91416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/>
                        <a:t>0.573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1416" marR="91416" marT="0" marB="0"/>
                </a:tc>
              </a:tr>
              <a:tr h="36313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/>
                        <a:t>72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1416" marR="91416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/>
                        <a:t>0.001271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1416" marR="91416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/>
                        <a:t>0.576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1416" marR="91416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flow to use?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3357" y="948408"/>
            <a:ext cx="8802484" cy="5398603"/>
          </a:xfrm>
        </p:spPr>
        <p:txBody>
          <a:bodyPr/>
          <a:lstStyle/>
          <a:p>
            <a:r>
              <a:rPr lang="en-US" sz="3600" dirty="0" smtClean="0"/>
              <a:t>Called Q </a:t>
            </a:r>
            <a:r>
              <a:rPr lang="en-US" sz="3600" baseline="-25000" dirty="0" smtClean="0"/>
              <a:t>min</a:t>
            </a:r>
            <a:r>
              <a:rPr lang="en-US" sz="3600" dirty="0" smtClean="0"/>
              <a:t> in WEF MOP FD-5</a:t>
            </a:r>
          </a:p>
          <a:p>
            <a:r>
              <a:rPr lang="en-US" sz="3600" dirty="0" smtClean="0"/>
              <a:t>Need to reach this frequently to clean pipes</a:t>
            </a:r>
          </a:p>
          <a:p>
            <a:r>
              <a:rPr lang="en-US" sz="3600" dirty="0" err="1" smtClean="0"/>
              <a:t>Q</a:t>
            </a:r>
            <a:r>
              <a:rPr lang="en-US" sz="3600" baseline="-25000" dirty="0" err="1" smtClean="0"/>
              <a:t>min</a:t>
            </a:r>
            <a:endParaRPr lang="en-US" sz="3600" baseline="-25000" dirty="0" smtClean="0"/>
          </a:p>
          <a:p>
            <a:pPr lvl="1"/>
            <a:r>
              <a:rPr lang="en-US" sz="3200" dirty="0" smtClean="0"/>
              <a:t>Not overall minimum</a:t>
            </a:r>
          </a:p>
          <a:p>
            <a:pPr lvl="1"/>
            <a:r>
              <a:rPr lang="en-US" sz="3200" dirty="0" smtClean="0"/>
              <a:t>More likely weekly or daily maximum flow</a:t>
            </a:r>
          </a:p>
          <a:p>
            <a:r>
              <a:rPr lang="en-US" sz="3600" dirty="0" smtClean="0"/>
              <a:t>For very low flow (&lt; 0.1 full)</a:t>
            </a:r>
          </a:p>
          <a:p>
            <a:pPr lvl="1"/>
            <a:r>
              <a:rPr lang="en-US" sz="3200" dirty="0" smtClean="0"/>
              <a:t>Flow arrives in pulses</a:t>
            </a:r>
          </a:p>
          <a:p>
            <a:pPr lvl="1"/>
            <a:r>
              <a:rPr lang="en-US" sz="3200" dirty="0" smtClean="0"/>
              <a:t>Use pulse flow</a:t>
            </a:r>
            <a:endParaRPr lang="en-US" sz="3200" dirty="0"/>
          </a:p>
        </p:txBody>
      </p:sp>
      <p:pic>
        <p:nvPicPr>
          <p:cNvPr id="4098" name="Picture 2" descr="C:\Data\My Images\Sewer\XCmanhol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645904" y="1200150"/>
            <a:ext cx="3203289" cy="39177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07867" y="0"/>
            <a:ext cx="10969943" cy="1143000"/>
          </a:xfrm>
        </p:spPr>
        <p:txBody>
          <a:bodyPr/>
          <a:lstStyle/>
          <a:p>
            <a:r>
              <a:rPr lang="en-US" dirty="0" smtClean="0"/>
              <a:t>Nature of Low Flows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2742486" y="1600200"/>
            <a:ext cx="6907001" cy="4191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 rot="16200000">
            <a:off x="1275647" y="3581401"/>
            <a:ext cx="71846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Flow</a:t>
            </a:r>
            <a:endParaRPr lang="en-US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5484972" y="6019801"/>
            <a:ext cx="74013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Time</a:t>
            </a:r>
            <a:endParaRPr lang="en-US" sz="2400" dirty="0"/>
          </a:p>
        </p:txBody>
      </p:sp>
      <p:sp>
        <p:nvSpPr>
          <p:cNvPr id="8" name="Rectangle 7"/>
          <p:cNvSpPr/>
          <p:nvPr/>
        </p:nvSpPr>
        <p:spPr>
          <a:xfrm>
            <a:off x="3453501" y="2514600"/>
            <a:ext cx="406294" cy="3276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5688119" y="4343400"/>
            <a:ext cx="1015735" cy="1447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2844059" y="5486400"/>
            <a:ext cx="6805427" cy="158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4367663" y="2209801"/>
            <a:ext cx="8034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Flush</a:t>
            </a:r>
            <a:endParaRPr lang="en-US" sz="2400" dirty="0"/>
          </a:p>
        </p:txBody>
      </p:sp>
      <p:sp>
        <p:nvSpPr>
          <p:cNvPr id="13" name="TextBox 12"/>
          <p:cNvSpPr txBox="1"/>
          <p:nvPr/>
        </p:nvSpPr>
        <p:spPr>
          <a:xfrm>
            <a:off x="6500707" y="3657601"/>
            <a:ext cx="112883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Bath tub</a:t>
            </a:r>
            <a:endParaRPr lang="en-US" sz="2400" dirty="0"/>
          </a:p>
        </p:txBody>
      </p:sp>
      <p:sp>
        <p:nvSpPr>
          <p:cNvPr id="14" name="TextBox 13"/>
          <p:cNvSpPr txBox="1"/>
          <p:nvPr/>
        </p:nvSpPr>
        <p:spPr>
          <a:xfrm>
            <a:off x="7516442" y="4953001"/>
            <a:ext cx="112287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Average</a:t>
            </a:r>
            <a:endParaRPr lang="en-US" sz="2400" dirty="0"/>
          </a:p>
        </p:txBody>
      </p:sp>
      <p:cxnSp>
        <p:nvCxnSpPr>
          <p:cNvPr id="15" name="Straight Arrow Connector 14"/>
          <p:cNvCxnSpPr>
            <a:stCxn id="13" idx="1"/>
            <a:endCxn id="9" idx="0"/>
          </p:cNvCxnSpPr>
          <p:nvPr/>
        </p:nvCxnSpPr>
        <p:spPr>
          <a:xfrm flipH="1">
            <a:off x="6195987" y="3888434"/>
            <a:ext cx="304720" cy="454966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>
            <a:stCxn id="12" idx="1"/>
          </p:cNvCxnSpPr>
          <p:nvPr/>
        </p:nvCxnSpPr>
        <p:spPr>
          <a:xfrm flipH="1">
            <a:off x="3859794" y="2440634"/>
            <a:ext cx="507869" cy="150166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rot="10800000" flipV="1">
            <a:off x="6907001" y="5181600"/>
            <a:ext cx="812588" cy="304800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Steps to Use Tractive Stress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881" y="1450976"/>
            <a:ext cx="6484773" cy="4568824"/>
          </a:xfrm>
        </p:spPr>
        <p:txBody>
          <a:bodyPr/>
          <a:lstStyle/>
          <a:p>
            <a:r>
              <a:rPr lang="en-US" sz="3200" dirty="0" smtClean="0"/>
              <a:t>Select pipe based on capacity</a:t>
            </a:r>
          </a:p>
          <a:p>
            <a:pPr lvl="1"/>
            <a:r>
              <a:rPr lang="en-US" sz="2800" dirty="0" smtClean="0"/>
              <a:t>Size</a:t>
            </a:r>
          </a:p>
          <a:p>
            <a:pPr lvl="1"/>
            <a:r>
              <a:rPr lang="en-US" sz="2800" dirty="0" smtClean="0"/>
              <a:t>Slope</a:t>
            </a:r>
          </a:p>
          <a:p>
            <a:pPr lvl="1"/>
            <a:r>
              <a:rPr lang="en-US" sz="2800" dirty="0" smtClean="0"/>
              <a:t>Roughness</a:t>
            </a:r>
          </a:p>
          <a:p>
            <a:pPr lvl="1"/>
            <a:r>
              <a:rPr lang="en-US" sz="2800" dirty="0" smtClean="0"/>
              <a:t>Design particle</a:t>
            </a:r>
          </a:p>
          <a:p>
            <a:pPr lvl="1"/>
            <a:r>
              <a:rPr lang="en-US" sz="2800" dirty="0" smtClean="0"/>
              <a:t>Min flow</a:t>
            </a:r>
          </a:p>
          <a:p>
            <a:r>
              <a:rPr lang="en-US" sz="3200" dirty="0" smtClean="0"/>
              <a:t>Determine minimum slope required</a:t>
            </a:r>
          </a:p>
          <a:p>
            <a:r>
              <a:rPr lang="en-US" sz="3200" dirty="0" smtClean="0"/>
              <a:t>Generally need to adjust slope</a:t>
            </a:r>
            <a:endParaRPr lang="en-US" sz="3200" dirty="0"/>
          </a:p>
        </p:txBody>
      </p:sp>
      <p:pic>
        <p:nvPicPr>
          <p:cNvPr id="5122" name="Picture 2" descr="C:\Data\My Images\Sewer\2011_1008KingstronBreak0002-s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27259" y="777921"/>
            <a:ext cx="4128365" cy="550448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Design Differences</a:t>
            </a:r>
            <a:br>
              <a:rPr lang="en-US" dirty="0" smtClean="0"/>
            </a:br>
            <a:r>
              <a:rPr lang="en-US" dirty="0" smtClean="0"/>
              <a:t>Tractive Force vs. Slope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441" y="1752601"/>
            <a:ext cx="10969943" cy="4602163"/>
          </a:xfrm>
        </p:spPr>
        <p:txBody>
          <a:bodyPr>
            <a:normAutofit/>
          </a:bodyPr>
          <a:lstStyle/>
          <a:p>
            <a:r>
              <a:rPr lang="en-US" dirty="0" smtClean="0"/>
              <a:t>Actual </a:t>
            </a:r>
            <a:r>
              <a:rPr lang="en-US" dirty="0" err="1" smtClean="0"/>
              <a:t>TF</a:t>
            </a:r>
            <a:r>
              <a:rPr lang="en-US" dirty="0" smtClean="0"/>
              <a:t> slopes depend on flow rate</a:t>
            </a:r>
          </a:p>
          <a:p>
            <a:r>
              <a:rPr lang="en-US" dirty="0" smtClean="0"/>
              <a:t>Milder slopes for small sewers</a:t>
            </a:r>
          </a:p>
          <a:p>
            <a:r>
              <a:rPr lang="en-US" dirty="0" smtClean="0"/>
              <a:t>Potential savings in excavation in flat areas</a:t>
            </a:r>
          </a:p>
          <a:p>
            <a:r>
              <a:rPr lang="en-US" dirty="0" smtClean="0"/>
              <a:t>Slightly steeper slopes for large sewers</a:t>
            </a:r>
          </a:p>
          <a:p>
            <a:r>
              <a:rPr lang="en-US" dirty="0" smtClean="0"/>
              <a:t>Does not affect capacity aspect of pipe sizing</a:t>
            </a:r>
          </a:p>
          <a:p>
            <a:r>
              <a:rPr lang="en-US" dirty="0" smtClean="0"/>
              <a:t>Smaller pipes give higher tractive force for same slope and flow</a:t>
            </a:r>
          </a:p>
        </p:txBody>
      </p:sp>
      <p:pic>
        <p:nvPicPr>
          <p:cNvPr id="6146" name="Picture 2" descr="C:\Data\My Images\Water\30inPVC-S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991219" y="709682"/>
            <a:ext cx="4676633" cy="35074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502882" y="1451183"/>
            <a:ext cx="6907852" cy="4635292"/>
          </a:xfrm>
        </p:spPr>
        <p:txBody>
          <a:bodyPr/>
          <a:lstStyle/>
          <a:p>
            <a:r>
              <a:rPr lang="en-US" sz="3200" dirty="0" smtClean="0"/>
              <a:t>Goal – Self cleaning sewers</a:t>
            </a:r>
          </a:p>
          <a:p>
            <a:r>
              <a:rPr lang="en-US" sz="3200" dirty="0" smtClean="0"/>
              <a:t>Tractive </a:t>
            </a:r>
            <a:r>
              <a:rPr lang="en-US" sz="3200" dirty="0" smtClean="0"/>
              <a:t>force basics</a:t>
            </a:r>
          </a:p>
          <a:p>
            <a:r>
              <a:rPr lang="en-US" sz="3200" dirty="0" smtClean="0"/>
              <a:t>Implications</a:t>
            </a:r>
          </a:p>
          <a:p>
            <a:r>
              <a:rPr lang="en-US" sz="3200" dirty="0" smtClean="0"/>
              <a:t>Tractive force in SewerGEMS/CAD</a:t>
            </a:r>
          </a:p>
          <a:p>
            <a:r>
              <a:rPr lang="en-US" sz="3200" dirty="0" smtClean="0"/>
              <a:t>Application of tractive force </a:t>
            </a:r>
            <a:r>
              <a:rPr lang="en-US" sz="3200" dirty="0" smtClean="0"/>
              <a:t>design</a:t>
            </a:r>
            <a:endParaRPr lang="en-US" sz="3200" dirty="0" smtClean="0"/>
          </a:p>
        </p:txBody>
      </p:sp>
      <p:pic>
        <p:nvPicPr>
          <p:cNvPr id="1026" name="Picture 2" descr="C:\Data\My Images\Sewer\FlushTruck3-s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84912" y="1315445"/>
            <a:ext cx="5634061" cy="4225546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881" y="1450976"/>
            <a:ext cx="7835901" cy="3339388"/>
          </a:xfrm>
        </p:spPr>
        <p:txBody>
          <a:bodyPr/>
          <a:lstStyle/>
          <a:p>
            <a:r>
              <a:rPr lang="en-US" dirty="0" smtClean="0"/>
              <a:t>Need to provide self-cleaning</a:t>
            </a:r>
          </a:p>
          <a:p>
            <a:r>
              <a:rPr lang="en-US" dirty="0" smtClean="0"/>
              <a:t>SewerGEMS/SewerCAD can calculate tractive force</a:t>
            </a:r>
          </a:p>
          <a:p>
            <a:r>
              <a:rPr lang="en-US" dirty="0" smtClean="0"/>
              <a:t>More theoretically correct way to determine slopes</a:t>
            </a:r>
          </a:p>
          <a:p>
            <a:r>
              <a:rPr lang="en-US" dirty="0" smtClean="0"/>
              <a:t>Doesn’t apply to very low flow pipes</a:t>
            </a:r>
          </a:p>
          <a:p>
            <a:r>
              <a:rPr lang="en-US" dirty="0" smtClean="0"/>
              <a:t>Easy check during design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1" y="152400"/>
            <a:ext cx="10969943" cy="1143000"/>
          </a:xfrm>
        </p:spPr>
        <p:txBody>
          <a:bodyPr/>
          <a:lstStyle/>
          <a:p>
            <a:r>
              <a:rPr lang="en-US" dirty="0" smtClean="0"/>
              <a:t>Tractive Force Design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812589" y="5715001"/>
            <a:ext cx="194957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/>
              <a:t>Thank you</a:t>
            </a:r>
            <a:endParaRPr lang="en-US" sz="3600" dirty="0"/>
          </a:p>
        </p:txBody>
      </p:sp>
      <p:pic>
        <p:nvPicPr>
          <p:cNvPr id="2050" name="Picture 2" descr="C:\Data\Archieve\BookSew\SewerPics\Debris in pip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70745" y="1219200"/>
            <a:ext cx="7754855" cy="4419600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67494"/>
            <a:ext cx="12188825" cy="1399032"/>
          </a:xfrm>
        </p:spPr>
        <p:txBody>
          <a:bodyPr/>
          <a:lstStyle/>
          <a:p>
            <a:pPr marL="484632" indent="0" eaLnBrk="1" fontAlgn="auto" hangingPunct="1">
              <a:spcAft>
                <a:spcPts val="0"/>
              </a:spcAft>
              <a:defRPr/>
            </a:pPr>
            <a:r>
              <a:rPr lang="en-US" sz="3200" dirty="0" smtClean="0">
                <a:solidFill>
                  <a:schemeClr val="accent1">
                    <a:tint val="83000"/>
                    <a:satMod val="150000"/>
                  </a:schemeClr>
                </a:solidFill>
              </a:rPr>
              <a:t>Importance of the Project – Public Health</a:t>
            </a:r>
            <a:endParaRPr lang="en-US" sz="3200" dirty="0">
              <a:solidFill>
                <a:schemeClr val="accent1">
                  <a:tint val="83000"/>
                  <a:satMod val="150000"/>
                </a:schemeClr>
              </a:solidFill>
            </a:endParaRPr>
          </a:p>
        </p:txBody>
      </p:sp>
      <p:pic>
        <p:nvPicPr>
          <p:cNvPr id="13315" name="Picture 3" descr="giant-blob-sewer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15735" y="1462584"/>
            <a:ext cx="5698700" cy="41602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6" name="Rectangle 4"/>
          <p:cNvSpPr>
            <a:spLocks noChangeArrowheads="1"/>
          </p:cNvSpPr>
          <p:nvPr/>
        </p:nvSpPr>
        <p:spPr bwMode="auto">
          <a:xfrm>
            <a:off x="1015735" y="6223000"/>
            <a:ext cx="487553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000" dirty="0">
                <a:solidFill>
                  <a:schemeClr val="accent1"/>
                </a:solidFill>
                <a:latin typeface="Century Gothic" pitchFamily="34" charset="0"/>
              </a:rPr>
              <a:t>http://neatorama.cachefly.net/images/2008-01/giant-blob-sewer.jpg</a:t>
            </a:r>
          </a:p>
        </p:txBody>
      </p:sp>
      <p:pic>
        <p:nvPicPr>
          <p:cNvPr id="13317" name="Picture 5" descr="img_2191-copy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11722" y="1981200"/>
            <a:ext cx="4164515" cy="445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8" name="Rectangle 6"/>
          <p:cNvSpPr>
            <a:spLocks noChangeArrowheads="1"/>
          </p:cNvSpPr>
          <p:nvPr/>
        </p:nvSpPr>
        <p:spPr bwMode="auto">
          <a:xfrm>
            <a:off x="6714435" y="6477000"/>
            <a:ext cx="4449213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900" dirty="0">
                <a:solidFill>
                  <a:schemeClr val="accent1"/>
                </a:solidFill>
                <a:latin typeface="Century Gothic" pitchFamily="34" charset="0"/>
              </a:rPr>
              <a:t>http://sfcitizen.com/blog/wp-content/uploads/2009/02/img_2191-copy.jpg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Sewer Hydraulic Design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600" dirty="0" smtClean="0"/>
              <a:t>Move peak flow</a:t>
            </a:r>
          </a:p>
          <a:p>
            <a:pPr lvl="1"/>
            <a:r>
              <a:rPr lang="en-US" sz="3200" dirty="0" smtClean="0"/>
              <a:t>Slope</a:t>
            </a:r>
          </a:p>
          <a:p>
            <a:pPr lvl="1"/>
            <a:r>
              <a:rPr lang="en-US" sz="3200" dirty="0" smtClean="0"/>
              <a:t>Diameter</a:t>
            </a:r>
          </a:p>
          <a:p>
            <a:r>
              <a:rPr lang="en-US" sz="3600" dirty="0" smtClean="0"/>
              <a:t>Move solids</a:t>
            </a:r>
          </a:p>
          <a:p>
            <a:pPr lvl="1"/>
            <a:r>
              <a:rPr lang="en-US" sz="3200" dirty="0" smtClean="0"/>
              <a:t>Slope</a:t>
            </a:r>
          </a:p>
          <a:p>
            <a:pPr lvl="1"/>
            <a:r>
              <a:rPr lang="en-US" sz="3200" dirty="0" smtClean="0"/>
              <a:t>Solids properties</a:t>
            </a:r>
          </a:p>
          <a:p>
            <a:pPr lvl="1"/>
            <a:r>
              <a:rPr lang="en-US" sz="3200" dirty="0" smtClean="0"/>
              <a:t>Flow</a:t>
            </a:r>
            <a:endParaRPr lang="en-US" sz="3200" dirty="0"/>
          </a:p>
        </p:txBody>
      </p:sp>
      <p:pic>
        <p:nvPicPr>
          <p:cNvPr id="2050" name="Picture 2" descr="C:\Data\My Images\Sewer\2008_0314SSODundee-s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24324" y="1295400"/>
            <a:ext cx="5689600" cy="4267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Slope based approach</a:t>
            </a:r>
            <a:endParaRPr lang="en-US" dirty="0"/>
          </a:p>
        </p:txBody>
      </p:sp>
      <p:graphicFrame>
        <p:nvGraphicFramePr>
          <p:cNvPr id="4" name="Chart 3"/>
          <p:cNvGraphicFramePr/>
          <p:nvPr/>
        </p:nvGraphicFramePr>
        <p:xfrm>
          <a:off x="1828324" y="1371600"/>
          <a:ext cx="8532178" cy="4724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609441" y="6324600"/>
            <a:ext cx="38058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Based on 2 ft/s when flowing full</a:t>
            </a:r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7867" y="228600"/>
            <a:ext cx="10969943" cy="1143000"/>
          </a:xfrm>
        </p:spPr>
        <p:txBody>
          <a:bodyPr/>
          <a:lstStyle/>
          <a:p>
            <a:r>
              <a:rPr lang="en-US" dirty="0" smtClean="0"/>
              <a:t>What is tractive force?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1320457" y="1905001"/>
            <a:ext cx="8975534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It is a shear “stress” not a force with units of force per area </a:t>
            </a:r>
          </a:p>
          <a:p>
            <a:r>
              <a:rPr lang="en-US" sz="3200" dirty="0" smtClean="0"/>
              <a:t>parallel to the pipe wall (lb/ft</a:t>
            </a:r>
            <a:r>
              <a:rPr lang="en-US" sz="3200" baseline="30000" dirty="0" smtClean="0"/>
              <a:t>2</a:t>
            </a:r>
            <a:r>
              <a:rPr lang="en-US" sz="3200" dirty="0" smtClean="0"/>
              <a:t>, Pascals)</a:t>
            </a:r>
            <a:endParaRPr lang="en-US" sz="3200" dirty="0"/>
          </a:p>
        </p:txBody>
      </p:sp>
      <p:sp>
        <p:nvSpPr>
          <p:cNvPr id="4" name="TextBox 3"/>
          <p:cNvSpPr txBox="1"/>
          <p:nvPr/>
        </p:nvSpPr>
        <p:spPr>
          <a:xfrm>
            <a:off x="1320457" y="5105401"/>
            <a:ext cx="7303602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Solid moves if</a:t>
            </a:r>
          </a:p>
          <a:p>
            <a:r>
              <a:rPr lang="en-US" sz="3200" dirty="0" smtClean="0"/>
              <a:t>Actual tractive stress &gt; Required tractive stress </a:t>
            </a:r>
            <a:endParaRPr lang="en-US" sz="3200" dirty="0"/>
          </a:p>
        </p:txBody>
      </p:sp>
      <p:sp>
        <p:nvSpPr>
          <p:cNvPr id="5" name="Can 4"/>
          <p:cNvSpPr/>
          <p:nvPr/>
        </p:nvSpPr>
        <p:spPr>
          <a:xfrm rot="-4440000">
            <a:off x="5219983" y="2088480"/>
            <a:ext cx="533400" cy="4026354"/>
          </a:xfrm>
          <a:prstGeom prst="can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3859795" y="3657600"/>
            <a:ext cx="3351927" cy="762000"/>
          </a:xfrm>
          <a:prstGeom prst="straightConnector1">
            <a:avLst/>
          </a:prstGeom>
          <a:ln w="2540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Oval 8"/>
          <p:cNvSpPr/>
          <p:nvPr/>
        </p:nvSpPr>
        <p:spPr>
          <a:xfrm>
            <a:off x="4977103" y="4114800"/>
            <a:ext cx="304721" cy="152400"/>
          </a:xfrm>
          <a:prstGeom prst="ellipse">
            <a:avLst/>
          </a:prstGeom>
          <a:solidFill>
            <a:schemeClr val="accent6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Required Tractive Stress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1014331" y="1450976"/>
            <a:ext cx="9166900" cy="4568824"/>
          </a:xfrm>
        </p:spPr>
        <p:txBody>
          <a:bodyPr/>
          <a:lstStyle/>
          <a:p>
            <a:r>
              <a:rPr lang="en-US" sz="3200" dirty="0" smtClean="0"/>
              <a:t>Based on 1 mm sand particle</a:t>
            </a:r>
          </a:p>
          <a:p>
            <a:r>
              <a:rPr lang="en-US" sz="3200" dirty="0" smtClean="0"/>
              <a:t>Specific gravity = 2.7</a:t>
            </a:r>
          </a:p>
          <a:p>
            <a:r>
              <a:rPr lang="en-US" sz="3200" dirty="0" smtClean="0"/>
              <a:t>Critical shear</a:t>
            </a:r>
          </a:p>
          <a:p>
            <a:pPr lvl="1"/>
            <a:r>
              <a:rPr lang="en-US" sz="2800" dirty="0" smtClean="0"/>
              <a:t>0.018 lb/ft</a:t>
            </a:r>
            <a:r>
              <a:rPr lang="en-US" sz="2800" baseline="30000" dirty="0" smtClean="0"/>
              <a:t>2</a:t>
            </a:r>
          </a:p>
          <a:p>
            <a:pPr lvl="1"/>
            <a:r>
              <a:rPr lang="en-US" sz="2800" dirty="0" smtClean="0"/>
              <a:t>0.87 Pa</a:t>
            </a:r>
          </a:p>
          <a:p>
            <a:r>
              <a:rPr lang="en-US" sz="3200" dirty="0" err="1" smtClean="0"/>
              <a:t>Raths</a:t>
            </a:r>
            <a:r>
              <a:rPr lang="en-US" sz="3200" dirty="0" smtClean="0"/>
              <a:t> and </a:t>
            </a:r>
            <a:r>
              <a:rPr lang="en-US" sz="3200" dirty="0" err="1" smtClean="0"/>
              <a:t>McAuley</a:t>
            </a:r>
            <a:r>
              <a:rPr lang="en-US" sz="3200" dirty="0" smtClean="0"/>
              <a:t> equation for critical shear</a:t>
            </a:r>
          </a:p>
          <a:p>
            <a:pPr lvl="1"/>
            <a:r>
              <a:rPr lang="en-US" sz="2800" dirty="0" smtClean="0"/>
              <a:t>Critical stress = 0.018 d</a:t>
            </a:r>
            <a:r>
              <a:rPr lang="en-US" sz="2800" baseline="30000" dirty="0" smtClean="0"/>
              <a:t>0.277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Actual Tractive Stress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442" y="1241946"/>
            <a:ext cx="5736768" cy="4981433"/>
          </a:xfrm>
        </p:spPr>
        <p:txBody>
          <a:bodyPr/>
          <a:lstStyle/>
          <a:p>
            <a:r>
              <a:rPr lang="en-US" sz="3600" dirty="0" smtClean="0"/>
              <a:t>Stress = </a:t>
            </a:r>
            <a:r>
              <a:rPr lang="el-GR" sz="3600" dirty="0" smtClean="0"/>
              <a:t>γ</a:t>
            </a:r>
            <a:r>
              <a:rPr lang="en-US" sz="3600" dirty="0" smtClean="0"/>
              <a:t> S R</a:t>
            </a:r>
          </a:p>
          <a:p>
            <a:pPr lvl="1"/>
            <a:r>
              <a:rPr lang="el-GR" sz="3200" dirty="0" smtClean="0"/>
              <a:t>γ </a:t>
            </a:r>
            <a:r>
              <a:rPr lang="en-US" sz="3200" dirty="0" smtClean="0"/>
              <a:t>= specific weight of fluid</a:t>
            </a:r>
          </a:p>
          <a:p>
            <a:pPr lvl="1"/>
            <a:r>
              <a:rPr lang="en-US" sz="3200" dirty="0" smtClean="0"/>
              <a:t>S = slope</a:t>
            </a:r>
          </a:p>
          <a:p>
            <a:pPr lvl="1"/>
            <a:r>
              <a:rPr lang="en-US" sz="3200" dirty="0" smtClean="0"/>
              <a:t>R = hydraulic radius</a:t>
            </a:r>
          </a:p>
          <a:p>
            <a:r>
              <a:rPr lang="en-US" sz="3600" dirty="0" smtClean="0"/>
              <a:t>R = A/P</a:t>
            </a:r>
          </a:p>
          <a:p>
            <a:pPr lvl="1"/>
            <a:r>
              <a:rPr lang="en-US" sz="3200" dirty="0" smtClean="0"/>
              <a:t>A= cross section area</a:t>
            </a:r>
          </a:p>
          <a:p>
            <a:pPr lvl="1"/>
            <a:r>
              <a:rPr lang="en-US" sz="3200" dirty="0" smtClean="0"/>
              <a:t>P = wetter perimeter</a:t>
            </a:r>
          </a:p>
          <a:p>
            <a:r>
              <a:rPr lang="en-US" sz="3600" dirty="0" smtClean="0"/>
              <a:t>Difficult to calculate manually</a:t>
            </a:r>
            <a:endParaRPr lang="en-US" sz="3600" dirty="0"/>
          </a:p>
        </p:txBody>
      </p:sp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50219" y="764275"/>
            <a:ext cx="5517633" cy="48882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52852" y="2306472"/>
            <a:ext cx="5715000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721" y="1676400"/>
            <a:ext cx="2844059" cy="868362"/>
          </a:xfrm>
        </p:spPr>
        <p:txBody>
          <a:bodyPr>
            <a:normAutofit fontScale="90000"/>
          </a:bodyPr>
          <a:lstStyle/>
          <a:p>
            <a:r>
              <a:rPr lang="en-US" sz="3200" dirty="0" smtClean="0"/>
              <a:t>Tractive Force Approach</a:t>
            </a:r>
            <a:endParaRPr lang="en-US" sz="32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66115" y="152400"/>
            <a:ext cx="6010920" cy="65213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573206" y="3029803"/>
            <a:ext cx="201895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 Narrow" pitchFamily="34" charset="0"/>
              </a:rPr>
              <a:t>ASCE MOP 60</a:t>
            </a:r>
          </a:p>
          <a:p>
            <a:r>
              <a:rPr lang="en-US" dirty="0" smtClean="0">
                <a:latin typeface="Arial Narrow" pitchFamily="34" charset="0"/>
              </a:rPr>
              <a:t>WEF MOP FD-5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entley2011">
  <a:themeElements>
    <a:clrScheme name="Custom 1">
      <a:dk1>
        <a:srgbClr val="002A44"/>
      </a:dk1>
      <a:lt1>
        <a:srgbClr val="FFFFFF"/>
      </a:lt1>
      <a:dk2>
        <a:srgbClr val="000000"/>
      </a:dk2>
      <a:lt2>
        <a:srgbClr val="A6AFB7"/>
      </a:lt2>
      <a:accent1>
        <a:srgbClr val="55A51C"/>
      </a:accent1>
      <a:accent2>
        <a:srgbClr val="002A44"/>
      </a:accent2>
      <a:accent3>
        <a:srgbClr val="B2D1AE"/>
      </a:accent3>
      <a:accent4>
        <a:srgbClr val="A6AFB7"/>
      </a:accent4>
      <a:accent5>
        <a:srgbClr val="61BC47"/>
      </a:accent5>
      <a:accent6>
        <a:srgbClr val="005386"/>
      </a:accent6>
      <a:hlink>
        <a:srgbClr val="55A51C"/>
      </a:hlink>
      <a:folHlink>
        <a:srgbClr val="005386"/>
      </a:folHlink>
    </a:clrScheme>
    <a:fontScheme name="Bentley Corporate">
      <a:majorFont>
        <a:latin typeface="Arial Narrow"/>
        <a:ea typeface="MS PGothic"/>
        <a:cs typeface="MS PGothic"/>
      </a:majorFont>
      <a:minorFont>
        <a:latin typeface="Arial Narrow"/>
        <a:ea typeface="MS PGothic"/>
        <a:cs typeface="MS PGothic"/>
      </a:minorFont>
    </a:fontScheme>
    <a:fmtScheme name="Verve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rtlCol="0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1800" b="0" i="0" u="none" strike="noStrike" cap="none" normalizeH="0" baseline="0" dirty="0" err="1" smtClean="0">
            <a:ln>
              <a:noFill/>
            </a:ln>
            <a:solidFill>
              <a:schemeClr val="bg1"/>
            </a:solidFill>
            <a:effectLst/>
            <a:latin typeface="+mn-lt"/>
            <a:ea typeface="MS PGothic"/>
            <a:cs typeface="MS PGothic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MS PGothic"/>
            <a:cs typeface="MS PGothic"/>
          </a:defRPr>
        </a:defPPr>
      </a:lstStyle>
    </a:lnDef>
    <a:txDef>
      <a:spPr>
        <a:noFill/>
      </a:spPr>
      <a:bodyPr wrap="square" rtlCol="0">
        <a:spAutoFit/>
      </a:bodyPr>
      <a:lstStyle>
        <a:defPPr>
          <a:defRPr dirty="0" err="1" smtClean="0">
            <a:latin typeface="Arial Narrow" pitchFamily="34" charset="0"/>
          </a:defRPr>
        </a:defPPr>
      </a:lstStyle>
    </a:tx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FF5F0E7B1CC6C4E8FF5D900F2D9996A" ma:contentTypeVersion="0" ma:contentTypeDescription="Create a new document." ma:contentTypeScope="" ma:versionID="f5c93a47c43496c43ee83cb7d0838d92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767cdcdf121531d0ff97c6744271899a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Item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36DD5D66-F908-4EAD-B94B-DE6EF471D0A4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86274F9F-1771-4A84-B7C4-27074CD31CA0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7C91D17E-1DFF-4FD4-9DBE-895598CA91A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3858</TotalTime>
  <Words>465</Words>
  <Application>Microsoft Office PowerPoint</Application>
  <PresentationFormat>Custom</PresentationFormat>
  <Paragraphs>142</Paragraphs>
  <Slides>21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Bentley2011</vt:lpstr>
      <vt:lpstr>Tractive Force Design with SewerGEMS </vt:lpstr>
      <vt:lpstr>Agenda</vt:lpstr>
      <vt:lpstr>Importance of the Project – Public Health</vt:lpstr>
      <vt:lpstr>Sewer Hydraulic Design</vt:lpstr>
      <vt:lpstr>Slope based approach</vt:lpstr>
      <vt:lpstr>What is tractive force?</vt:lpstr>
      <vt:lpstr>Required Tractive Stress</vt:lpstr>
      <vt:lpstr>Actual Tractive Stress</vt:lpstr>
      <vt:lpstr>Tractive Force Approach</vt:lpstr>
      <vt:lpstr>Min Slope Small Sewers</vt:lpstr>
      <vt:lpstr>Comparing Approaches</vt:lpstr>
      <vt:lpstr>Peak Flow Slope</vt:lpstr>
      <vt:lpstr>Sizing and Slope</vt:lpstr>
      <vt:lpstr>Slide 14</vt:lpstr>
      <vt:lpstr>Solve for slope to provide minimum required tractive stress </vt:lpstr>
      <vt:lpstr>What flow to use?</vt:lpstr>
      <vt:lpstr>Nature of Low Flows</vt:lpstr>
      <vt:lpstr>Steps to Use Tractive Stress</vt:lpstr>
      <vt:lpstr>Design Differences Tractive Force vs. Slope</vt:lpstr>
      <vt:lpstr>Summary</vt:lpstr>
      <vt:lpstr>Tractive Force Design</vt:lpstr>
    </vt:vector>
  </TitlesOfParts>
  <Company>Bentley Systems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chris.barron</dc:creator>
  <cp:lastModifiedBy>tom.walski</cp:lastModifiedBy>
  <cp:revision>135</cp:revision>
  <dcterms:created xsi:type="dcterms:W3CDTF">2012-08-16T12:55:59Z</dcterms:created>
  <dcterms:modified xsi:type="dcterms:W3CDTF">2015-04-13T17:45:00Z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0x0101008FF5F0E7B1CC6C4E8FF5D900F2D9996A</vt:lpwstr>
  </property>
</Properties>
</file>