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7" r:id="rId5"/>
    <p:sldId id="273" r:id="rId6"/>
    <p:sldId id="288" r:id="rId7"/>
    <p:sldId id="289" r:id="rId8"/>
    <p:sldId id="290" r:id="rId9"/>
    <p:sldId id="291" r:id="rId10"/>
    <p:sldId id="29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257" autoAdjust="0"/>
  </p:normalViewPr>
  <p:slideViewPr>
    <p:cSldViewPr snapToGrid="0">
      <p:cViewPr varScale="1">
        <p:scale>
          <a:sx n="78" d="100"/>
          <a:sy n="78" d="100"/>
        </p:scale>
        <p:origin x="103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E6DA9-01F9-4746-97A1-8BA451DDC44D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C74178-3F1C-4FD2-9189-9D7F3A679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49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F1C4B-A09C-46D1-93DB-F3F848BFB027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59874-2F11-4582-8757-D26ED139F3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52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9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837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47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941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12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E3B95C-E6AF-8A41-AF3C-223C1A88933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2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Corp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" y="114300"/>
            <a:ext cx="12192003" cy="5943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588" y="5686446"/>
            <a:ext cx="12188825" cy="1171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1"/>
          <p:cNvSpPr txBox="1">
            <a:spLocks/>
          </p:cNvSpPr>
          <p:nvPr userDrawn="1"/>
        </p:nvSpPr>
        <p:spPr>
          <a:xfrm>
            <a:off x="9397861" y="6599502"/>
            <a:ext cx="2548332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 2022 Bentley</a:t>
            </a:r>
            <a:r>
              <a:rPr lang="en-US" sz="800" baseline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Systems, Incorporated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0" y="3273004"/>
            <a:ext cx="12188825" cy="24134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100000">
                <a:srgbClr val="000000">
                  <a:alpha val="90000"/>
                </a:srgbClr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Box_InnerShad.png"/>
          <p:cNvPicPr>
            <a:picLocks noChangeAspect="1"/>
          </p:cNvPicPr>
          <p:nvPr userDrawn="1"/>
        </p:nvPicPr>
        <p:blipFill>
          <a:blip r:embed="rId3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5734009"/>
            <a:ext cx="12188825" cy="404069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1588" y="0"/>
            <a:ext cx="12188825" cy="42730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-1" y="427305"/>
            <a:ext cx="12190414" cy="407515"/>
            <a:chOff x="-1" y="695590"/>
            <a:chExt cx="12190414" cy="407515"/>
          </a:xfrm>
        </p:grpSpPr>
        <p:pic>
          <p:nvPicPr>
            <p:cNvPr id="17" name="Picture 16" descr="Box_InnerShad.png"/>
            <p:cNvPicPr>
              <a:picLocks noChangeAspect="1"/>
            </p:cNvPicPr>
            <p:nvPr userDrawn="1"/>
          </p:nvPicPr>
          <p:blipFill>
            <a:blip r:embed="rId3">
              <a:alphaModFix am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" y="698090"/>
              <a:ext cx="12188825" cy="404069"/>
            </a:xfrm>
            <a:prstGeom prst="rect">
              <a:avLst/>
            </a:prstGeom>
          </p:spPr>
        </p:pic>
        <p:pic>
          <p:nvPicPr>
            <p:cNvPr id="18" name="Picture 17" descr="Box_InnerShad.png"/>
            <p:cNvPicPr>
              <a:picLocks noChangeAspect="1"/>
            </p:cNvPicPr>
            <p:nvPr userDrawn="1"/>
          </p:nvPicPr>
          <p:blipFill>
            <a:blip r:embed="rId3">
              <a:alphaModFix am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8" y="699036"/>
              <a:ext cx="12188825" cy="404069"/>
            </a:xfrm>
            <a:prstGeom prst="rect">
              <a:avLst/>
            </a:prstGeom>
          </p:spPr>
        </p:pic>
        <p:pic>
          <p:nvPicPr>
            <p:cNvPr id="19" name="Picture 18" descr="Box_InnerShad.png"/>
            <p:cNvPicPr>
              <a:picLocks noChangeAspect="1"/>
            </p:cNvPicPr>
            <p:nvPr userDrawn="1"/>
          </p:nvPicPr>
          <p:blipFill>
            <a:blip r:embed="rId3">
              <a:alphaModFix amt="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695590"/>
              <a:ext cx="12188825" cy="40406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192" y="4041648"/>
            <a:ext cx="11411712" cy="1563624"/>
          </a:xfrm>
        </p:spPr>
        <p:txBody>
          <a:bodyPr lIns="0" tIns="64008" rIns="118872" bIns="64008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192" y="5852160"/>
            <a:ext cx="8723376" cy="731520"/>
          </a:xfrm>
        </p:spPr>
        <p:txBody>
          <a:bodyPr lIns="0" tIns="64008" rIns="118872" bIns="64008">
            <a:normAutofit/>
          </a:bodyPr>
          <a:lstStyle>
            <a:lvl1pPr marL="0" indent="0" algn="l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43753E3-8CAD-4222-8BD1-F0D2EE16953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526" y="5870141"/>
            <a:ext cx="1745671" cy="55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4265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- Title +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165733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ody - Title +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64" y="1444752"/>
            <a:ext cx="5285232" cy="4645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2512" y="1444752"/>
            <a:ext cx="5285232" cy="4645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115706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itle + 1 Content / 1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64" y="1444752"/>
            <a:ext cx="5285232" cy="4645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6386027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Graphic / Photo</a:t>
            </a:r>
          </a:p>
        </p:txBody>
      </p:sp>
    </p:spTree>
    <p:extLst>
      <p:ext uri="{BB962C8B-B14F-4D97-AF65-F5344CB8AC3E}">
        <p14:creationId xmlns:p14="http://schemas.microsoft.com/office/powerpoint/2010/main" val="263887124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- Title + 1 Graphic / 1 Content Graphic /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2512" y="1444752"/>
            <a:ext cx="5285232" cy="46451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507868" y="1447800"/>
            <a:ext cx="5281824" cy="4648200"/>
          </a:xfrm>
          <a:solidFill>
            <a:schemeClr val="bg2">
              <a:lumMod val="40000"/>
              <a:lumOff val="60000"/>
            </a:schemeClr>
          </a:solidFill>
        </p:spPr>
        <p:txBody>
          <a:bodyPr bIns="975189" anchor="ctr" anchorCtr="1"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Graphic / Photo</a:t>
            </a:r>
          </a:p>
        </p:txBody>
      </p:sp>
    </p:spTree>
    <p:extLst>
      <p:ext uri="{BB962C8B-B14F-4D97-AF65-F5344CB8AC3E}">
        <p14:creationId xmlns:p14="http://schemas.microsoft.com/office/powerpoint/2010/main" val="250947203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ody -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465268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dy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71406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3776" y="237744"/>
            <a:ext cx="11173968" cy="758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453896"/>
            <a:ext cx="11173968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45603" y="6549958"/>
            <a:ext cx="5727875" cy="268287"/>
          </a:xfrm>
          <a:prstGeom prst="rect">
            <a:avLst/>
          </a:prstGeom>
        </p:spPr>
        <p:txBody>
          <a:bodyPr lIns="121899" tIns="60949" rIns="121899" bIns="60949"/>
          <a:lstStyle>
            <a:lvl1pPr>
              <a:defRPr sz="800"/>
            </a:lvl1pPr>
          </a:lstStyle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1AE62-ACEE-4CBF-ABCE-6DEA53F53216}" type="slidenum"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  WWW.BENTLEY.COM    |   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©  2022 Bentley</a:t>
            </a:r>
            <a:r>
              <a:rPr lang="en-US" sz="800" baseline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Systems, Incorporated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446" y="6537362"/>
            <a:ext cx="974463" cy="22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4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61" r:id="rId5"/>
    <p:sldLayoutId id="2147483654" r:id="rId6"/>
    <p:sldLayoutId id="2147483655" r:id="rId7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3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01752" algn="l" defTabSz="914400" rtl="0" eaLnBrk="1" latinLnBrk="0" hangingPunct="1">
        <a:lnSpc>
          <a:spcPct val="90000"/>
        </a:lnSpc>
        <a:spcBef>
          <a:spcPts val="800"/>
        </a:spcBef>
        <a:buClr>
          <a:schemeClr val="accent3"/>
        </a:buClr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3"/>
        </a:buClr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37160" algn="l" defTabSz="914400" rtl="0" eaLnBrk="1" latinLnBrk="0" hangingPunct="1">
        <a:lnSpc>
          <a:spcPct val="90000"/>
        </a:lnSpc>
        <a:spcBef>
          <a:spcPts val="800"/>
        </a:spcBef>
        <a:buClr>
          <a:schemeClr val="accent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6289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3"/>
        </a:buClr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unities.bentley.com/communities/other_communities/w/other_communities__wiki/59243/one-pager-fundamental-resources-and-links-for-new-existing-user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5D2C2-5F54-4BCA-938B-B50F70E13C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Bentley Systems : User Enablement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A5422F-13E4-4499-ABFC-C499E9A3D1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SR Submission &amp; Intro to Bentley Communities</a:t>
            </a:r>
          </a:p>
          <a:p>
            <a:r>
              <a:rPr lang="en-US" dirty="0"/>
              <a:t>(13</a:t>
            </a:r>
            <a:r>
              <a:rPr lang="en-US" baseline="30000" dirty="0"/>
              <a:t>th</a:t>
            </a:r>
            <a:r>
              <a:rPr lang="en-US" dirty="0"/>
              <a:t> April 2022)</a:t>
            </a:r>
          </a:p>
        </p:txBody>
      </p:sp>
    </p:spTree>
    <p:extLst>
      <p:ext uri="{BB962C8B-B14F-4D97-AF65-F5344CB8AC3E}">
        <p14:creationId xmlns:p14="http://schemas.microsoft.com/office/powerpoint/2010/main" val="15768613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044AE6-7C56-4237-8B96-E2B63080964D}"/>
              </a:ext>
            </a:extLst>
          </p:cNvPr>
          <p:cNvSpPr txBox="1"/>
          <p:nvPr/>
        </p:nvSpPr>
        <p:spPr>
          <a:xfrm>
            <a:off x="493776" y="1247553"/>
            <a:ext cx="6066661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800" dirty="0"/>
              <a:t>Navigating @ </a:t>
            </a:r>
            <a:r>
              <a:rPr lang="en-US" sz="2800" i="1" dirty="0"/>
              <a:t>connect.bentley.com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800" dirty="0"/>
              <a:t>SR Submission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800" dirty="0"/>
              <a:t>Bentley Communities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2800" dirty="0"/>
              <a:t>Q&amp;A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4439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1. Navigating @ connect.Bentley.com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3BED6-A703-4118-A53E-167FF2760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85259"/>
            <a:ext cx="12192000" cy="466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3644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2. SR Submission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43BED6-A703-4118-A53E-167FF27606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83" t="7933" r="19698" b="45438"/>
          <a:stretch/>
        </p:blipFill>
        <p:spPr>
          <a:xfrm>
            <a:off x="1607767" y="1030193"/>
            <a:ext cx="2207487" cy="18921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B00B30-1698-4435-906F-5B12D775A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757" y="3927106"/>
            <a:ext cx="5203236" cy="2288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2212A1-24C8-49FD-9D3F-D0E731EE2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4110" y="1393725"/>
            <a:ext cx="4912023" cy="4237200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D40A2D60-8B4F-4DEA-82A6-456B8B490802}"/>
              </a:ext>
            </a:extLst>
          </p:cNvPr>
          <p:cNvSpPr/>
          <p:nvPr/>
        </p:nvSpPr>
        <p:spPr>
          <a:xfrm>
            <a:off x="2364828" y="3198779"/>
            <a:ext cx="945931" cy="627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B8E2850-46DE-438A-B302-C7A0AF479413}"/>
              </a:ext>
            </a:extLst>
          </p:cNvPr>
          <p:cNvSpPr/>
          <p:nvPr/>
        </p:nvSpPr>
        <p:spPr>
          <a:xfrm rot="14636422">
            <a:off x="5839586" y="4071566"/>
            <a:ext cx="945931" cy="6270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9098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3. Bentley Communities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E1FDF9-BDAB-4652-8581-4CC9D5E5E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76" y="2248675"/>
            <a:ext cx="5768224" cy="31273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2030F6-3743-4C74-BEF4-92E1834A0F8A}"/>
              </a:ext>
            </a:extLst>
          </p:cNvPr>
          <p:cNvSpPr txBox="1"/>
          <p:nvPr/>
        </p:nvSpPr>
        <p:spPr>
          <a:xfrm>
            <a:off x="2189053" y="1220349"/>
            <a:ext cx="77834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Website address : communities.Bentley.com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3FCAA3-6D34-4FCA-BA84-5CA3A32B0BF8}"/>
              </a:ext>
            </a:extLst>
          </p:cNvPr>
          <p:cNvSpPr txBox="1"/>
          <p:nvPr/>
        </p:nvSpPr>
        <p:spPr>
          <a:xfrm>
            <a:off x="7568709" y="2433538"/>
            <a:ext cx="3214905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i="1" dirty="0"/>
              <a:t>Products : </a:t>
            </a:r>
          </a:p>
          <a:p>
            <a:pPr algn="ctr"/>
            <a:r>
              <a:rPr lang="en-US" dirty="0"/>
              <a:t>Technical resources on Bentley Products in specific</a:t>
            </a:r>
          </a:p>
          <a:p>
            <a:endParaRPr lang="en-US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719BB1B-C960-4A6D-9671-94E82AE9FB40}"/>
              </a:ext>
            </a:extLst>
          </p:cNvPr>
          <p:cNvCxnSpPr>
            <a:stCxn id="10" idx="1"/>
          </p:cNvCxnSpPr>
          <p:nvPr/>
        </p:nvCxnSpPr>
        <p:spPr>
          <a:xfrm flipH="1">
            <a:off x="2680138" y="3033703"/>
            <a:ext cx="4888571" cy="16644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8B54411-B184-4E07-A410-E938A7FD3E74}"/>
              </a:ext>
            </a:extLst>
          </p:cNvPr>
          <p:cNvSpPr txBox="1"/>
          <p:nvPr/>
        </p:nvSpPr>
        <p:spPr>
          <a:xfrm>
            <a:off x="7568709" y="4418895"/>
            <a:ext cx="3593278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i="1" dirty="0"/>
              <a:t>Support : </a:t>
            </a:r>
          </a:p>
          <a:p>
            <a:pPr algn="ctr"/>
            <a:r>
              <a:rPr lang="en-US" dirty="0"/>
              <a:t>Software download, Licensing issue, Service Request(SR) etc.  </a:t>
            </a:r>
          </a:p>
          <a:p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D0FF2C1-AB3D-414F-8F80-614A962C63A9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3799490" y="4924001"/>
            <a:ext cx="3769219" cy="950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39D9DC3-8363-4BAA-A35B-E6302B7D666B}"/>
              </a:ext>
            </a:extLst>
          </p:cNvPr>
          <p:cNvSpPr txBox="1"/>
          <p:nvPr/>
        </p:nvSpPr>
        <p:spPr>
          <a:xfrm>
            <a:off x="4661807" y="5881147"/>
            <a:ext cx="28683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hlinkClick r:id="rId4"/>
              </a:rPr>
              <a:t>One pager link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27261032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4. Q&amp;A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1EAA0-1C35-4076-A617-3DC779BB34FC}"/>
              </a:ext>
            </a:extLst>
          </p:cNvPr>
          <p:cNvSpPr txBox="1"/>
          <p:nvPr/>
        </p:nvSpPr>
        <p:spPr>
          <a:xfrm>
            <a:off x="2977243" y="2380333"/>
            <a:ext cx="62375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Questions?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/>
              <a:t>kane.kim@bentley.com</a:t>
            </a:r>
          </a:p>
        </p:txBody>
      </p:sp>
    </p:spTree>
    <p:extLst>
      <p:ext uri="{BB962C8B-B14F-4D97-AF65-F5344CB8AC3E}">
        <p14:creationId xmlns:p14="http://schemas.microsoft.com/office/powerpoint/2010/main" val="3241824573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4C2EF70-6AEA-411B-80AA-4AEBC73E4820}"/>
              </a:ext>
            </a:extLst>
          </p:cNvPr>
          <p:cNvSpPr/>
          <p:nvPr/>
        </p:nvSpPr>
        <p:spPr>
          <a:xfrm>
            <a:off x="0" y="0"/>
            <a:ext cx="12192000" cy="8112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3776" y="52295"/>
            <a:ext cx="11173968" cy="758952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End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351EAA0-1C35-4076-A617-3DC779BB34FC}"/>
              </a:ext>
            </a:extLst>
          </p:cNvPr>
          <p:cNvSpPr txBox="1"/>
          <p:nvPr/>
        </p:nvSpPr>
        <p:spPr>
          <a:xfrm>
            <a:off x="2295290" y="2921168"/>
            <a:ext cx="76014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/>
              <a:t>Thank you </a:t>
            </a:r>
          </a:p>
        </p:txBody>
      </p:sp>
    </p:spTree>
    <p:extLst>
      <p:ext uri="{BB962C8B-B14F-4D97-AF65-F5344CB8AC3E}">
        <p14:creationId xmlns:p14="http://schemas.microsoft.com/office/powerpoint/2010/main" val="136587911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Body Slides Master">
  <a:themeElements>
    <a:clrScheme name="Bentley Palette">
      <a:dk1>
        <a:srgbClr val="002A44"/>
      </a:dk1>
      <a:lt1>
        <a:srgbClr val="FFFFFF"/>
      </a:lt1>
      <a:dk2>
        <a:srgbClr val="000000"/>
      </a:dk2>
      <a:lt2>
        <a:srgbClr val="FFFFFF"/>
      </a:lt2>
      <a:accent1>
        <a:srgbClr val="55A51C"/>
      </a:accent1>
      <a:accent2>
        <a:srgbClr val="A6AFB7"/>
      </a:accent2>
      <a:accent3>
        <a:srgbClr val="038ADB"/>
      </a:accent3>
      <a:accent4>
        <a:srgbClr val="004E7E"/>
      </a:accent4>
      <a:accent5>
        <a:srgbClr val="7ABF6F"/>
      </a:accent5>
      <a:accent6>
        <a:srgbClr val="BFC5CB"/>
      </a:accent6>
      <a:hlink>
        <a:srgbClr val="038ADB"/>
      </a:hlink>
      <a:folHlink>
        <a:srgbClr val="AE81C9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48A51D8993A042BF3CE6FF2BAEE719" ma:contentTypeVersion="11" ma:contentTypeDescription="Create a new document." ma:contentTypeScope="" ma:versionID="92055cf7b85378f0b5cda87ae11926d5">
  <xsd:schema xmlns:xsd="http://www.w3.org/2001/XMLSchema" xmlns:xs="http://www.w3.org/2001/XMLSchema" xmlns:p="http://schemas.microsoft.com/office/2006/metadata/properties" xmlns:ns2="30064335-6d9a-44a2-8bcb-0473bdd7467e" xmlns:ns3="0a928224-53c8-4757-ac06-2fc380c83ae9" targetNamespace="http://schemas.microsoft.com/office/2006/metadata/properties" ma:root="true" ma:fieldsID="d54be5471d7ff949c6134381f99c5250" ns2:_="" ns3:_="">
    <xsd:import namespace="30064335-6d9a-44a2-8bcb-0473bdd7467e"/>
    <xsd:import namespace="0a928224-53c8-4757-ac06-2fc380c83a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64335-6d9a-44a2-8bcb-0473bdd746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928224-53c8-4757-ac06-2fc380c83ae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A0A054-EC1C-4A93-9E17-B2D0598D22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064335-6d9a-44a2-8bcb-0473bdd7467e"/>
    <ds:schemaRef ds:uri="0a928224-53c8-4757-ac06-2fc380c83a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2F4A7E-A4B1-4A25-9CD5-42A8A1CAA997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elements/1.1/"/>
    <ds:schemaRef ds:uri="0a928224-53c8-4757-ac06-2fc380c83ae9"/>
    <ds:schemaRef ds:uri="http://schemas.microsoft.com/office/2006/documentManagement/types"/>
    <ds:schemaRef ds:uri="http://schemas.openxmlformats.org/package/2006/metadata/core-properties"/>
    <ds:schemaRef ds:uri="30064335-6d9a-44a2-8bcb-0473bdd7467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A8B521A-4F0A-4CF3-BC80-CFC165516B3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3638</TotalTime>
  <Words>107</Words>
  <Application>Microsoft Office PowerPoint</Application>
  <PresentationFormat>Widescreen</PresentationFormat>
  <Paragraphs>30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Body Slides Master</vt:lpstr>
      <vt:lpstr>Bentley Systems : User Enablement</vt:lpstr>
      <vt:lpstr>Agenda</vt:lpstr>
      <vt:lpstr>1. Navigating @ connect.Bentley.com</vt:lpstr>
      <vt:lpstr>2. SR Submission</vt:lpstr>
      <vt:lpstr>3. Bentley Communities</vt:lpstr>
      <vt:lpstr>4. Q&amp;A</vt:lpstr>
      <vt:lpstr>End</vt:lpstr>
    </vt:vector>
  </TitlesOfParts>
  <Company>Bentley Systems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O'Brien</dc:creator>
  <cp:lastModifiedBy>Kane Kim</cp:lastModifiedBy>
  <cp:revision>81</cp:revision>
  <dcterms:created xsi:type="dcterms:W3CDTF">2016-03-16T20:53:14Z</dcterms:created>
  <dcterms:modified xsi:type="dcterms:W3CDTF">2022-04-13T02:38:42Z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0x0101001248A51D8993A042BF3CE6FF2BAEE719</vt:lpwstr>
  </property>
</Properties>
</file>