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342" r:id="rId2"/>
    <p:sldId id="371" r:id="rId3"/>
    <p:sldId id="391" r:id="rId4"/>
    <p:sldId id="368" r:id="rId5"/>
    <p:sldId id="382" r:id="rId6"/>
    <p:sldId id="384" r:id="rId7"/>
    <p:sldId id="383" r:id="rId8"/>
    <p:sldId id="385" r:id="rId9"/>
    <p:sldId id="387" r:id="rId10"/>
    <p:sldId id="386" r:id="rId11"/>
    <p:sldId id="406" r:id="rId12"/>
    <p:sldId id="388" r:id="rId13"/>
    <p:sldId id="390" r:id="rId14"/>
    <p:sldId id="394" r:id="rId15"/>
    <p:sldId id="389" r:id="rId16"/>
    <p:sldId id="398" r:id="rId17"/>
    <p:sldId id="392" r:id="rId18"/>
    <p:sldId id="393" r:id="rId19"/>
    <p:sldId id="395" r:id="rId20"/>
    <p:sldId id="396" r:id="rId21"/>
    <p:sldId id="397" r:id="rId22"/>
    <p:sldId id="399" r:id="rId23"/>
    <p:sldId id="400" r:id="rId24"/>
    <p:sldId id="401" r:id="rId25"/>
    <p:sldId id="402" r:id="rId26"/>
    <p:sldId id="404" r:id="rId27"/>
    <p:sldId id="346" r:id="rId28"/>
  </p:sldIdLst>
  <p:sldSz cx="12188825" cy="6858000"/>
  <p:notesSz cx="7010400" cy="9223375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5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51C"/>
    <a:srgbClr val="A6AFB7"/>
    <a:srgbClr val="002A44"/>
    <a:srgbClr val="F4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6" autoAdjust="0"/>
    <p:restoredTop sz="86198" autoAdjust="0"/>
  </p:normalViewPr>
  <p:slideViewPr>
    <p:cSldViewPr snapToGrid="0" snapToObjects="1" showGuides="1">
      <p:cViewPr varScale="1">
        <p:scale>
          <a:sx n="67" d="100"/>
          <a:sy n="67" d="100"/>
        </p:scale>
        <p:origin x="654" y="60"/>
      </p:cViewPr>
      <p:guideLst>
        <p:guide orient="horz" pos="2215"/>
        <p:guide pos="3839"/>
      </p:guideLst>
    </p:cSldViewPr>
  </p:slideViewPr>
  <p:outlineViewPr>
    <p:cViewPr>
      <p:scale>
        <a:sx n="33" d="100"/>
        <a:sy n="33" d="100"/>
      </p:scale>
      <p:origin x="0" y="97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2F3A4F81-77F1-4326-B55D-BB41B557C83C}" type="datetimeFigureOut">
              <a:rPr lang="en-US" smtClean="0"/>
              <a:pPr/>
              <a:t>01.03.2019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2150"/>
            <a:ext cx="6146800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A0BDBA0-188A-4863-B2FC-89AA09074A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6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the </a:t>
            </a:r>
            <a:r>
              <a:rPr lang="en-US" dirty="0" err="1"/>
              <a:t>eSeminar</a:t>
            </a:r>
            <a:r>
              <a:rPr lang="en-US" dirty="0"/>
              <a:t> </a:t>
            </a:r>
            <a:r>
              <a:rPr lang="en-US" u="sng" dirty="0"/>
              <a:t>The Power of </a:t>
            </a:r>
            <a:r>
              <a:rPr lang="en-US" u="sng" dirty="0" err="1"/>
              <a:t>ProSteel</a:t>
            </a:r>
            <a:r>
              <a:rPr lang="en-US" u="sng" dirty="0"/>
              <a:t> V8i Ss8 why you should migrate from AutoCAD,</a:t>
            </a:r>
            <a:r>
              <a:rPr lang="en-US" u="sng" baseline="0" dirty="0"/>
              <a:t> I am Johannes Michalowsky Expert Support Engineer from Bentley Systems, the second Part will be done by Tegel Zarate Application Engineer from Bentley Systems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BDBA0-188A-4863-B2FC-89AA09074A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0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7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54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44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14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21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52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95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33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91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5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platform cost, a lot of output formats are available, integration in other Bentley products, due to the high Performance in Bentley Rendered</a:t>
            </a:r>
            <a:r>
              <a:rPr lang="en-US" baseline="0" dirty="0"/>
              <a:t> View you can </a:t>
            </a:r>
            <a:r>
              <a:rPr lang="en-US" dirty="0"/>
              <a:t>permanently working in shaded mode, one has all the advantages of the MicroStation environment, and great visualization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BDBA0-188A-4863-B2FC-89AA09074A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37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92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18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54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08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70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538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7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74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89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54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93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4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79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Lumen RT you can create great visuals</a:t>
            </a:r>
            <a:r>
              <a:rPr lang="en-US" baseline="0" dirty="0"/>
              <a:t> on the fly, or embed the environment of your client with Context Capture.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9A7B-6D3C-4F5A-BF2E-07EDCB64E5E8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5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" y="0"/>
            <a:ext cx="12188823" cy="6856212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809625" y="5201876"/>
            <a:ext cx="9834893" cy="1024128"/>
          </a:xfrm>
        </p:spPr>
        <p:txBody>
          <a:bodyPr lIns="0" anchor="b" anchorCtr="0">
            <a:normAutofit/>
          </a:bodyPr>
          <a:lstStyle>
            <a:lvl1pPr algn="r">
              <a:defRPr lang="en-US" sz="3600" b="1" kern="120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9625" y="6252747"/>
            <a:ext cx="9834893" cy="320040"/>
          </a:xfrm>
          <a:noFill/>
        </p:spPr>
        <p:txBody>
          <a:bodyPr lIns="0"/>
          <a:lstStyle>
            <a:lvl1pPr marL="0" indent="0" algn="r">
              <a:spcBef>
                <a:spcPts val="533"/>
              </a:spcBef>
              <a:buFontTx/>
              <a:buNone/>
              <a:defRPr lang="en-US" sz="2400" b="0" kern="1200" dirty="0" smtClean="0">
                <a:solidFill>
                  <a:schemeClr val="bg2">
                    <a:lumMod val="50000"/>
                  </a:schemeClr>
                </a:solidFill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8" name="Slide Number Placeholder 1"/>
          <p:cNvSpPr txBox="1">
            <a:spLocks/>
          </p:cNvSpPr>
          <p:nvPr userDrawn="1"/>
        </p:nvSpPr>
        <p:spPr>
          <a:xfrm>
            <a:off x="0" y="6589715"/>
            <a:ext cx="2420513" cy="268287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sz="800"/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©  2016 Bentley</a:t>
            </a:r>
            <a:r>
              <a:rPr lang="en-US" sz="800" baseline="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Systems, Incorporated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392" y="4310832"/>
            <a:ext cx="2266733" cy="525919"/>
          </a:xfrm>
          <a:prstGeom prst="rect">
            <a:avLst/>
          </a:prstGeom>
        </p:spPr>
      </p:pic>
      <p:sp>
        <p:nvSpPr>
          <p:cNvPr id="31" name="Rounded Rectangle 30"/>
          <p:cNvSpPr/>
          <p:nvPr userDrawn="1"/>
        </p:nvSpPr>
        <p:spPr bwMode="auto">
          <a:xfrm>
            <a:off x="6134016" y="4010023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32" name="Rounded Rectangle 31"/>
          <p:cNvSpPr/>
          <p:nvPr userDrawn="1"/>
        </p:nvSpPr>
        <p:spPr bwMode="auto">
          <a:xfrm>
            <a:off x="7264023" y="1749423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33" name="Rounded Rectangle 32"/>
          <p:cNvSpPr/>
          <p:nvPr userDrawn="1"/>
        </p:nvSpPr>
        <p:spPr bwMode="auto">
          <a:xfrm>
            <a:off x="5004009" y="4010023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34" name="Rounded Rectangle 33"/>
          <p:cNvSpPr/>
          <p:nvPr userDrawn="1"/>
        </p:nvSpPr>
        <p:spPr bwMode="auto">
          <a:xfrm>
            <a:off x="6134016" y="1749423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00" t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35" name="Rounded Rectangle 34"/>
          <p:cNvSpPr/>
          <p:nvPr userDrawn="1"/>
        </p:nvSpPr>
        <p:spPr bwMode="auto">
          <a:xfrm>
            <a:off x="5004013" y="2879727"/>
            <a:ext cx="1110960" cy="1111249"/>
          </a:xfrm>
          <a:prstGeom prst="roundRect">
            <a:avLst>
              <a:gd name="adj" fmla="val 8953"/>
            </a:avLst>
          </a:prstGeom>
          <a:solidFill>
            <a:srgbClr val="002A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36" name="Rounded Rectangle 35"/>
          <p:cNvSpPr/>
          <p:nvPr userDrawn="1"/>
        </p:nvSpPr>
        <p:spPr bwMode="auto">
          <a:xfrm>
            <a:off x="5004013" y="1749423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00000" r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37" name="Rounded Rectangle 36"/>
          <p:cNvSpPr/>
          <p:nvPr userDrawn="1"/>
        </p:nvSpPr>
        <p:spPr bwMode="auto">
          <a:xfrm>
            <a:off x="3874006" y="2879727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5000" t="-100000" r="-120000" b="-5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38" name="Rounded Rectangle 37"/>
          <p:cNvSpPr/>
          <p:nvPr userDrawn="1"/>
        </p:nvSpPr>
        <p:spPr bwMode="auto">
          <a:xfrm>
            <a:off x="3874006" y="1749423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39" name="Rounded Rectangle 38"/>
          <p:cNvSpPr/>
          <p:nvPr userDrawn="1"/>
        </p:nvSpPr>
        <p:spPr bwMode="auto">
          <a:xfrm>
            <a:off x="2743999" y="1749423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40" name="Rounded Rectangle 39"/>
          <p:cNvSpPr/>
          <p:nvPr userDrawn="1"/>
        </p:nvSpPr>
        <p:spPr bwMode="auto">
          <a:xfrm>
            <a:off x="9524033" y="2879727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50000" r="-50000" b="-5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41" name="Rounded Rectangle 40"/>
          <p:cNvSpPr/>
          <p:nvPr userDrawn="1"/>
        </p:nvSpPr>
        <p:spPr bwMode="auto">
          <a:xfrm>
            <a:off x="9524033" y="1749423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42" name="Rounded Rectangle 41"/>
          <p:cNvSpPr/>
          <p:nvPr userDrawn="1"/>
        </p:nvSpPr>
        <p:spPr bwMode="auto">
          <a:xfrm>
            <a:off x="8394026" y="1749423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43" name="Rounded Rectangle 42"/>
          <p:cNvSpPr/>
          <p:nvPr userDrawn="1"/>
        </p:nvSpPr>
        <p:spPr bwMode="auto">
          <a:xfrm>
            <a:off x="7264019" y="2879727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00" t="-50000" r="-20000" b="-5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44" name="Rounded Rectangle 43"/>
          <p:cNvSpPr/>
          <p:nvPr userDrawn="1"/>
        </p:nvSpPr>
        <p:spPr bwMode="auto">
          <a:xfrm>
            <a:off x="6134016" y="2879727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50000" r="-124000" b="-5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45" name="Rounded Rectangle 44"/>
          <p:cNvSpPr/>
          <p:nvPr userDrawn="1"/>
        </p:nvSpPr>
        <p:spPr bwMode="auto">
          <a:xfrm>
            <a:off x="2743999" y="4010024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0000" r="-25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46" name="Rounded Rectangle 45"/>
          <p:cNvSpPr/>
          <p:nvPr userDrawn="1"/>
        </p:nvSpPr>
        <p:spPr bwMode="auto">
          <a:xfrm>
            <a:off x="7264023" y="618983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47" name="Rounded Rectangle 46"/>
          <p:cNvSpPr/>
          <p:nvPr userDrawn="1"/>
        </p:nvSpPr>
        <p:spPr bwMode="auto">
          <a:xfrm>
            <a:off x="6134016" y="618983"/>
            <a:ext cx="1110960" cy="1111249"/>
          </a:xfrm>
          <a:prstGeom prst="roundRect">
            <a:avLst>
              <a:gd name="adj" fmla="val 8953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00000" b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48" name="Rounded Rectangle 47"/>
          <p:cNvSpPr/>
          <p:nvPr userDrawn="1"/>
        </p:nvSpPr>
        <p:spPr bwMode="auto">
          <a:xfrm>
            <a:off x="5004013" y="618983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-100000" b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49" name="Rounded Rectangle 48"/>
          <p:cNvSpPr/>
          <p:nvPr userDrawn="1"/>
        </p:nvSpPr>
        <p:spPr bwMode="auto">
          <a:xfrm>
            <a:off x="9524033" y="618983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50" name="Rounded Rectangle 49"/>
          <p:cNvSpPr/>
          <p:nvPr userDrawn="1"/>
        </p:nvSpPr>
        <p:spPr bwMode="auto">
          <a:xfrm>
            <a:off x="8394026" y="618983"/>
            <a:ext cx="1110960" cy="1111249"/>
          </a:xfrm>
          <a:prstGeom prst="roundRect">
            <a:avLst>
              <a:gd name="adj" fmla="val 8953"/>
            </a:avLst>
          </a:prstGeom>
          <a:solidFill>
            <a:srgbClr val="55A51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51" name="Rounded Rectangle 50"/>
          <p:cNvSpPr/>
          <p:nvPr userDrawn="1"/>
        </p:nvSpPr>
        <p:spPr bwMode="auto">
          <a:xfrm>
            <a:off x="10653567" y="618983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56" name="Rounded Rectangle 55"/>
          <p:cNvSpPr/>
          <p:nvPr userDrawn="1"/>
        </p:nvSpPr>
        <p:spPr bwMode="auto">
          <a:xfrm>
            <a:off x="2743999" y="618983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50000" t="-25000" r="-100000" b="-5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57" name="Rounded Rectangle 56"/>
          <p:cNvSpPr/>
          <p:nvPr userDrawn="1"/>
        </p:nvSpPr>
        <p:spPr bwMode="auto">
          <a:xfrm>
            <a:off x="1613987" y="1749423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75000" r="-125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58" name="Rounded Rectangle 57"/>
          <p:cNvSpPr/>
          <p:nvPr userDrawn="1"/>
        </p:nvSpPr>
        <p:spPr bwMode="auto">
          <a:xfrm>
            <a:off x="483975" y="2879727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59" name="Rounded Rectangle 58"/>
          <p:cNvSpPr/>
          <p:nvPr userDrawn="1"/>
        </p:nvSpPr>
        <p:spPr bwMode="auto">
          <a:xfrm>
            <a:off x="-1" y="1768478"/>
            <a:ext cx="464927" cy="1111249"/>
          </a:xfrm>
          <a:prstGeom prst="roundRect">
            <a:avLst>
              <a:gd name="adj" fmla="val 8953"/>
            </a:avLst>
          </a:prstGeom>
          <a:blipFill dpi="0"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8953" r="-119477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61" name="Rounded Rectangle 60"/>
          <p:cNvSpPr/>
          <p:nvPr userDrawn="1"/>
        </p:nvSpPr>
        <p:spPr bwMode="auto">
          <a:xfrm>
            <a:off x="483975" y="638174"/>
            <a:ext cx="1110960" cy="1111249"/>
          </a:xfrm>
          <a:prstGeom prst="roundRect">
            <a:avLst>
              <a:gd name="adj" fmla="val 8953"/>
            </a:avLst>
          </a:prstGeom>
          <a:solidFill>
            <a:srgbClr val="A6A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62" name="Rounded Rectangle 61"/>
          <p:cNvSpPr/>
          <p:nvPr userDrawn="1"/>
        </p:nvSpPr>
        <p:spPr bwMode="auto">
          <a:xfrm>
            <a:off x="1613987" y="2879727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60" name="Rounded Rectangle 59"/>
          <p:cNvSpPr/>
          <p:nvPr userDrawn="1"/>
        </p:nvSpPr>
        <p:spPr bwMode="auto">
          <a:xfrm>
            <a:off x="6134016" y="0"/>
            <a:ext cx="1110960" cy="604867"/>
          </a:xfrm>
          <a:prstGeom prst="roundRect">
            <a:avLst>
              <a:gd name="adj" fmla="val 8953"/>
            </a:avLst>
          </a:prstGeom>
          <a:solidFill>
            <a:srgbClr val="A6A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63" name="Rounded Rectangle 62"/>
          <p:cNvSpPr/>
          <p:nvPr userDrawn="1"/>
        </p:nvSpPr>
        <p:spPr bwMode="auto">
          <a:xfrm>
            <a:off x="3874006" y="0"/>
            <a:ext cx="1110960" cy="604867"/>
          </a:xfrm>
          <a:prstGeom prst="roundRect">
            <a:avLst>
              <a:gd name="adj" fmla="val 8953"/>
            </a:avLst>
          </a:prstGeom>
          <a:blipFill dpi="0"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00" t="-221505" r="-50000" b="-13779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64" name="Rounded Rectangle 63"/>
          <p:cNvSpPr/>
          <p:nvPr userDrawn="1"/>
        </p:nvSpPr>
        <p:spPr bwMode="auto">
          <a:xfrm>
            <a:off x="9524033" y="0"/>
            <a:ext cx="1110960" cy="604867"/>
          </a:xfrm>
          <a:prstGeom prst="roundRect">
            <a:avLst>
              <a:gd name="adj" fmla="val 8953"/>
            </a:avLst>
          </a:prstGeom>
          <a:blipFill dpi="0"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00" t="-83718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65" name="Rounded Rectangle 64"/>
          <p:cNvSpPr/>
          <p:nvPr userDrawn="1"/>
        </p:nvSpPr>
        <p:spPr bwMode="auto">
          <a:xfrm>
            <a:off x="8394026" y="0"/>
            <a:ext cx="1110960" cy="604867"/>
          </a:xfrm>
          <a:prstGeom prst="roundRect">
            <a:avLst>
              <a:gd name="adj" fmla="val 8953"/>
            </a:avLst>
          </a:prstGeom>
          <a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83718" r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66" name="Rounded Rectangle 65"/>
          <p:cNvSpPr/>
          <p:nvPr userDrawn="1"/>
        </p:nvSpPr>
        <p:spPr bwMode="auto">
          <a:xfrm>
            <a:off x="3874006" y="1"/>
            <a:ext cx="1110960" cy="438150"/>
          </a:xfrm>
          <a:prstGeom prst="roundRect">
            <a:avLst>
              <a:gd name="adj" fmla="val 0"/>
            </a:avLst>
          </a:prstGeom>
          <a:blipFill dpi="0"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00" t="-305789" r="-50000" b="-228269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67" name="Rounded Rectangle 66"/>
          <p:cNvSpPr/>
          <p:nvPr userDrawn="1"/>
        </p:nvSpPr>
        <p:spPr bwMode="auto">
          <a:xfrm>
            <a:off x="6134016" y="0"/>
            <a:ext cx="1110960" cy="302433"/>
          </a:xfrm>
          <a:prstGeom prst="roundRect">
            <a:avLst>
              <a:gd name="adj" fmla="val 0"/>
            </a:avLst>
          </a:prstGeom>
          <a:solidFill>
            <a:srgbClr val="A6A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68" name="Rounded Rectangle 67"/>
          <p:cNvSpPr/>
          <p:nvPr userDrawn="1"/>
        </p:nvSpPr>
        <p:spPr bwMode="auto">
          <a:xfrm>
            <a:off x="9524033" y="0"/>
            <a:ext cx="1110960" cy="302433"/>
          </a:xfrm>
          <a:prstGeom prst="roundRect">
            <a:avLst>
              <a:gd name="adj" fmla="val 0"/>
            </a:avLst>
          </a:prstGeom>
          <a:blipFill dpi="0"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00" t="-167437" b="-99999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69" name="Rounded Rectangle 68"/>
          <p:cNvSpPr/>
          <p:nvPr userDrawn="1"/>
        </p:nvSpPr>
        <p:spPr bwMode="auto">
          <a:xfrm>
            <a:off x="8394026" y="0"/>
            <a:ext cx="1110960" cy="438151"/>
          </a:xfrm>
          <a:prstGeom prst="roundRect">
            <a:avLst>
              <a:gd name="adj" fmla="val 0"/>
            </a:avLst>
          </a:prstGeom>
          <a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15574" r="-100000" b="-3805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70" name="Rounded Rectangle 69"/>
          <p:cNvSpPr/>
          <p:nvPr userDrawn="1"/>
        </p:nvSpPr>
        <p:spPr bwMode="auto">
          <a:xfrm>
            <a:off x="-1" y="1768478"/>
            <a:ext cx="232463" cy="1111249"/>
          </a:xfrm>
          <a:prstGeom prst="roundRect">
            <a:avLst>
              <a:gd name="adj" fmla="val 0"/>
            </a:avLst>
          </a:prstGeom>
          <a:blipFill dpi="0"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77907" r="-338955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Graph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07868" y="1447800"/>
            <a:ext cx="5281824" cy="4648200"/>
          </a:xfrm>
          <a:solidFill>
            <a:schemeClr val="bg2">
              <a:lumMod val="40000"/>
              <a:lumOff val="60000"/>
            </a:schemeClr>
          </a:solidFill>
        </p:spPr>
        <p:txBody>
          <a:bodyPr bIns="975189" anchor="ctr" anchorCtr="1"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Graphic /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6027" y="1447800"/>
            <a:ext cx="5281824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\\psf\Home\Graphic Tank\Bentley_Formats_Fina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179" b="86155"/>
          <a:stretch/>
        </p:blipFill>
        <p:spPr bwMode="auto">
          <a:xfrm>
            <a:off x="3046414" y="1103792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psf\Home\Graphic Tank\Bentley_Formats_Fina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179" b="86155"/>
          <a:stretch/>
        </p:blipFill>
        <p:spPr bwMode="auto">
          <a:xfrm>
            <a:off x="0" y="1103792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8990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Graphic Left (no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07868" y="1447800"/>
            <a:ext cx="5281824" cy="4648200"/>
          </a:xfrm>
          <a:solidFill>
            <a:schemeClr val="bg2">
              <a:lumMod val="40000"/>
              <a:lumOff val="60000"/>
            </a:schemeClr>
          </a:solidFill>
        </p:spPr>
        <p:txBody>
          <a:bodyPr bIns="975189" anchor="ctr" anchorCtr="1"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Graphic /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6027" y="1447800"/>
            <a:ext cx="5281824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292745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ody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\\psf\Home\Graphic Tank\Bentley_Formats_Fina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179" b="86155"/>
          <a:stretch/>
        </p:blipFill>
        <p:spPr bwMode="auto">
          <a:xfrm>
            <a:off x="3046414" y="1103792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psf\Home\Graphic Tank\Bentley_Formats_Fina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179" b="86155"/>
          <a:stretch/>
        </p:blipFill>
        <p:spPr bwMode="auto">
          <a:xfrm>
            <a:off x="0" y="1103792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ody - Title Only (no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1561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d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2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893" y="2044009"/>
            <a:ext cx="8536663" cy="1362075"/>
          </a:xfrm>
        </p:spPr>
        <p:txBody>
          <a:bodyPr anchor="b"/>
          <a:lstStyle>
            <a:lvl1pPr algn="l">
              <a:defRPr sz="3600" b="1" cap="none"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7893" y="3469740"/>
            <a:ext cx="8536663" cy="56286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609493" indent="0">
              <a:buNone/>
              <a:defRPr sz="2400"/>
            </a:lvl2pPr>
            <a:lvl3pPr marL="1218987" indent="0">
              <a:buNone/>
              <a:defRPr sz="2100"/>
            </a:lvl3pPr>
            <a:lvl4pPr marL="1828480" indent="0">
              <a:buNone/>
              <a:defRPr sz="1900"/>
            </a:lvl4pPr>
            <a:lvl5pPr marL="2437973" indent="0">
              <a:buNone/>
              <a:defRPr sz="1900"/>
            </a:lvl5pPr>
            <a:lvl6pPr marL="3047467" indent="0">
              <a:buNone/>
              <a:defRPr sz="1900"/>
            </a:lvl6pPr>
            <a:lvl7pPr marL="3656960" indent="0">
              <a:buNone/>
              <a:defRPr sz="1900"/>
            </a:lvl7pPr>
            <a:lvl8pPr marL="4266453" indent="0">
              <a:buNone/>
              <a:defRPr sz="1900"/>
            </a:lvl8pPr>
            <a:lvl9pPr marL="4875947" indent="0">
              <a:buNone/>
              <a:defRPr sz="1900"/>
            </a:lvl9pPr>
          </a:lstStyle>
          <a:p>
            <a:pPr lvl="0"/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25123" y="4213227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000" r="-1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11" name="Rounded Rectangle 10"/>
          <p:cNvSpPr/>
          <p:nvPr userDrawn="1"/>
        </p:nvSpPr>
        <p:spPr bwMode="auto">
          <a:xfrm>
            <a:off x="825123" y="3082923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15" name="Rounded Rectangle 14"/>
          <p:cNvSpPr/>
          <p:nvPr userDrawn="1"/>
        </p:nvSpPr>
        <p:spPr bwMode="auto">
          <a:xfrm>
            <a:off x="825123" y="1952483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-65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17" name="Slide Number Placeholder 1"/>
          <p:cNvSpPr txBox="1">
            <a:spLocks/>
          </p:cNvSpPr>
          <p:nvPr userDrawn="1"/>
        </p:nvSpPr>
        <p:spPr>
          <a:xfrm>
            <a:off x="45603" y="6549958"/>
            <a:ext cx="5727875" cy="268287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sz="800"/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1AE62-ACEE-4CBF-ABCE-6DEA53F53216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WWW.BENTLEY.COM    |   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©  2016 Bentley</a:t>
            </a:r>
            <a:r>
              <a:rPr lang="en-US" sz="800" baseline="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Systems, Incorporated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46" y="6537362"/>
            <a:ext cx="974463" cy="226745"/>
          </a:xfrm>
          <a:prstGeom prst="rect">
            <a:avLst/>
          </a:prstGeom>
        </p:spPr>
      </p:pic>
      <p:sp>
        <p:nvSpPr>
          <p:cNvPr id="16" name="Rounded Rectangle 15"/>
          <p:cNvSpPr/>
          <p:nvPr userDrawn="1"/>
        </p:nvSpPr>
        <p:spPr bwMode="auto">
          <a:xfrm>
            <a:off x="-2" y="4213227"/>
            <a:ext cx="806078" cy="1111249"/>
          </a:xfrm>
          <a:prstGeom prst="roundRect">
            <a:avLst>
              <a:gd name="adj" fmla="val 8953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72279" r="-103367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20" name="Rounded Rectangle 19"/>
          <p:cNvSpPr/>
          <p:nvPr userDrawn="1"/>
        </p:nvSpPr>
        <p:spPr bwMode="auto">
          <a:xfrm>
            <a:off x="-2" y="3082923"/>
            <a:ext cx="806077" cy="1111249"/>
          </a:xfrm>
          <a:prstGeom prst="roundRect">
            <a:avLst>
              <a:gd name="adj" fmla="val 8953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7823" r="-137823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21" name="Rounded Rectangle 20"/>
          <p:cNvSpPr/>
          <p:nvPr userDrawn="1"/>
        </p:nvSpPr>
        <p:spPr bwMode="auto">
          <a:xfrm>
            <a:off x="-2" y="5343524"/>
            <a:ext cx="806078" cy="1111249"/>
          </a:xfrm>
          <a:prstGeom prst="roundRect">
            <a:avLst>
              <a:gd name="adj" fmla="val 8953"/>
            </a:avLst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41188" t="-15000" r="-103369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22" name="Rounded Rectangle 21"/>
          <p:cNvSpPr/>
          <p:nvPr userDrawn="1"/>
        </p:nvSpPr>
        <p:spPr bwMode="auto">
          <a:xfrm>
            <a:off x="0" y="822185"/>
            <a:ext cx="806076" cy="1111249"/>
          </a:xfrm>
          <a:prstGeom prst="roundRect">
            <a:avLst>
              <a:gd name="adj" fmla="val 8953"/>
            </a:avLst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7822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23" name="Rounded Rectangle 22"/>
          <p:cNvSpPr/>
          <p:nvPr userDrawn="1"/>
        </p:nvSpPr>
        <p:spPr bwMode="auto">
          <a:xfrm>
            <a:off x="0" y="822185"/>
            <a:ext cx="403038" cy="1111249"/>
          </a:xfrm>
          <a:prstGeom prst="roundRect">
            <a:avLst>
              <a:gd name="adj" fmla="val 0"/>
            </a:avLst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75644" r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24" name="Rounded Rectangle 23"/>
          <p:cNvSpPr/>
          <p:nvPr userDrawn="1"/>
        </p:nvSpPr>
        <p:spPr bwMode="auto">
          <a:xfrm>
            <a:off x="0" y="3082923"/>
            <a:ext cx="403038" cy="1111249"/>
          </a:xfrm>
          <a:prstGeom prst="roundRect">
            <a:avLst>
              <a:gd name="adj" fmla="val 0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75646" r="-375646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25" name="Rounded Rectangle 24"/>
          <p:cNvSpPr/>
          <p:nvPr userDrawn="1"/>
        </p:nvSpPr>
        <p:spPr bwMode="auto">
          <a:xfrm>
            <a:off x="-2" y="4213227"/>
            <a:ext cx="403040" cy="1111249"/>
          </a:xfrm>
          <a:prstGeom prst="roundRect">
            <a:avLst>
              <a:gd name="adj" fmla="val 0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44557" r="-306733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26" name="Rounded Rectangle 25"/>
          <p:cNvSpPr/>
          <p:nvPr userDrawn="1"/>
        </p:nvSpPr>
        <p:spPr bwMode="auto">
          <a:xfrm>
            <a:off x="-2" y="5343524"/>
            <a:ext cx="403040" cy="1111249"/>
          </a:xfrm>
          <a:prstGeom prst="roundRect">
            <a:avLst>
              <a:gd name="adj" fmla="val 0"/>
            </a:avLst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82375" t="-15000" r="-306737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peopl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2" cy="685710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7893" y="3469740"/>
            <a:ext cx="8536663" cy="56286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609493" indent="0">
              <a:buNone/>
              <a:defRPr sz="2400"/>
            </a:lvl2pPr>
            <a:lvl3pPr marL="1218987" indent="0">
              <a:buNone/>
              <a:defRPr sz="2100"/>
            </a:lvl3pPr>
            <a:lvl4pPr marL="1828480" indent="0">
              <a:buNone/>
              <a:defRPr sz="1900"/>
            </a:lvl4pPr>
            <a:lvl5pPr marL="2437973" indent="0">
              <a:buNone/>
              <a:defRPr sz="1900"/>
            </a:lvl5pPr>
            <a:lvl6pPr marL="3047467" indent="0">
              <a:buNone/>
              <a:defRPr sz="1900"/>
            </a:lvl6pPr>
            <a:lvl7pPr marL="3656960" indent="0">
              <a:buNone/>
              <a:defRPr sz="1900"/>
            </a:lvl7pPr>
            <a:lvl8pPr marL="4266453" indent="0">
              <a:buNone/>
              <a:defRPr sz="1900"/>
            </a:lvl8pPr>
            <a:lvl9pPr marL="4875947" indent="0">
              <a:buNone/>
              <a:defRPr sz="1900"/>
            </a:lvl9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893" y="2044009"/>
            <a:ext cx="8536663" cy="1362075"/>
          </a:xfrm>
        </p:spPr>
        <p:txBody>
          <a:bodyPr anchor="b"/>
          <a:lstStyle>
            <a:lvl1pPr algn="l">
              <a:defRPr sz="3600" b="1" cap="none"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Rounded Rectangle 5"/>
          <p:cNvSpPr/>
          <p:nvPr userDrawn="1"/>
        </p:nvSpPr>
        <p:spPr bwMode="auto">
          <a:xfrm>
            <a:off x="825123" y="4213227"/>
            <a:ext cx="1110960" cy="1111249"/>
          </a:xfrm>
          <a:prstGeom prst="roundRect">
            <a:avLst>
              <a:gd name="adj" fmla="val 8953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000" t="-1000" r="-1000" b="-1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825123" y="3082923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10000" t="-15000" b="-25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11" name="Rounded Rectangle 10"/>
          <p:cNvSpPr/>
          <p:nvPr userDrawn="1"/>
        </p:nvSpPr>
        <p:spPr bwMode="auto">
          <a:xfrm>
            <a:off x="825123" y="1952483"/>
            <a:ext cx="1110960" cy="1111249"/>
          </a:xfrm>
          <a:prstGeom prst="roundRect">
            <a:avLst>
              <a:gd name="adj" fmla="val 8953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" t="-1000" r="-1000" b="-1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16" name="Slide Number Placeholder 1"/>
          <p:cNvSpPr txBox="1">
            <a:spLocks/>
          </p:cNvSpPr>
          <p:nvPr userDrawn="1"/>
        </p:nvSpPr>
        <p:spPr>
          <a:xfrm>
            <a:off x="45603" y="6549958"/>
            <a:ext cx="5727875" cy="268287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sz="800"/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1AE62-ACEE-4CBF-ABCE-6DEA53F53216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WWW.BENTLEY.COM    |   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©  2016 Bentley</a:t>
            </a:r>
            <a:r>
              <a:rPr lang="en-US" sz="800" baseline="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Systems, Incorporated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 userDrawn="1"/>
        </p:nvSpPr>
        <p:spPr bwMode="auto">
          <a:xfrm>
            <a:off x="-2" y="4213227"/>
            <a:ext cx="806078" cy="1111249"/>
          </a:xfrm>
          <a:prstGeom prst="roundRect">
            <a:avLst>
              <a:gd name="adj" fmla="val 8953"/>
            </a:avLst>
          </a:prstGeom>
          <a:blipFill dpi="0" rotWithShape="1">
            <a:blip r:embed="rId6"/>
            <a:srcRect/>
            <a:stretch>
              <a:fillRect l="-3366" r="-1" b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15" name="Rounded Rectangle 14"/>
          <p:cNvSpPr/>
          <p:nvPr userDrawn="1"/>
        </p:nvSpPr>
        <p:spPr bwMode="auto">
          <a:xfrm>
            <a:off x="0" y="3082923"/>
            <a:ext cx="806076" cy="1111249"/>
          </a:xfrm>
          <a:prstGeom prst="roundRect">
            <a:avLst>
              <a:gd name="adj" fmla="val 8953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65387" t="-15000" r="-158498" b="-25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18" name="Rounded Rectangle 17"/>
          <p:cNvSpPr/>
          <p:nvPr userDrawn="1"/>
        </p:nvSpPr>
        <p:spPr bwMode="auto">
          <a:xfrm>
            <a:off x="0" y="5343524"/>
            <a:ext cx="806076" cy="1111249"/>
          </a:xfrm>
          <a:prstGeom prst="roundRect">
            <a:avLst>
              <a:gd name="adj" fmla="val 8953"/>
            </a:avLst>
          </a:prstGeom>
          <a:blipFill dpi="0" rotWithShape="1">
            <a:blip r:embed="rId6"/>
            <a:srcRect/>
            <a:stretch>
              <a:fillRect l="-3366" t="-100000" r="-1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19" name="Rounded Rectangle 18"/>
          <p:cNvSpPr/>
          <p:nvPr userDrawn="1"/>
        </p:nvSpPr>
        <p:spPr bwMode="auto">
          <a:xfrm>
            <a:off x="-2" y="822185"/>
            <a:ext cx="806077" cy="1111249"/>
          </a:xfrm>
          <a:prstGeom prst="roundRect">
            <a:avLst>
              <a:gd name="adj" fmla="val 8953"/>
            </a:avLst>
          </a:prstGeom>
          <a:blipFill dpi="0" rotWithShape="1">
            <a:blip r:embed="rId8"/>
            <a:srcRect/>
            <a:stretch>
              <a:fillRect l="-3366" r="-1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20" name="Rounded Rectangle 19"/>
          <p:cNvSpPr/>
          <p:nvPr userDrawn="1"/>
        </p:nvSpPr>
        <p:spPr bwMode="auto">
          <a:xfrm>
            <a:off x="0" y="3082923"/>
            <a:ext cx="403038" cy="1111249"/>
          </a:xfrm>
          <a:prstGeom prst="roundRect">
            <a:avLst>
              <a:gd name="adj" fmla="val 0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0772" t="-15000" r="-416998" b="-25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21" name="Rounded Rectangle 20"/>
          <p:cNvSpPr/>
          <p:nvPr userDrawn="1"/>
        </p:nvSpPr>
        <p:spPr bwMode="auto">
          <a:xfrm>
            <a:off x="-2" y="822185"/>
            <a:ext cx="485777" cy="1111249"/>
          </a:xfrm>
          <a:prstGeom prst="roundRect">
            <a:avLst>
              <a:gd name="adj" fmla="val 0"/>
            </a:avLst>
          </a:prstGeom>
          <a:blipFill dpi="0" rotWithShape="1">
            <a:blip r:embed="rId8"/>
            <a:srcRect/>
            <a:stretch>
              <a:fillRect l="-5584" r="-65938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22" name="Rounded Rectangle 21"/>
          <p:cNvSpPr/>
          <p:nvPr userDrawn="1"/>
        </p:nvSpPr>
        <p:spPr bwMode="auto">
          <a:xfrm>
            <a:off x="-2" y="4213227"/>
            <a:ext cx="485777" cy="1111249"/>
          </a:xfrm>
          <a:prstGeom prst="roundRect">
            <a:avLst>
              <a:gd name="adj" fmla="val 0"/>
            </a:avLst>
          </a:prstGeom>
          <a:blipFill dpi="0" rotWithShape="1">
            <a:blip r:embed="rId6"/>
            <a:srcRect/>
            <a:stretch>
              <a:fillRect l="-5584" r="-65938" b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23" name="Rounded Rectangle 22"/>
          <p:cNvSpPr/>
          <p:nvPr userDrawn="1"/>
        </p:nvSpPr>
        <p:spPr bwMode="auto">
          <a:xfrm>
            <a:off x="0" y="5343524"/>
            <a:ext cx="485775" cy="1111249"/>
          </a:xfrm>
          <a:prstGeom prst="roundRect">
            <a:avLst>
              <a:gd name="adj" fmla="val 0"/>
            </a:avLst>
          </a:prstGeom>
          <a:blipFill dpi="0" rotWithShape="1">
            <a:blip r:embed="rId6"/>
            <a:srcRect/>
            <a:stretch>
              <a:fillRect l="-5585" t="-100000" r="-65938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spcCol="0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ea typeface="MS PGothic"/>
              <a:cs typeface="MS PGothic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46" y="6537362"/>
            <a:ext cx="974463" cy="22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904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02882" y="1451183"/>
            <a:ext cx="11174904" cy="46352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 descr="\\psf\Home\Graphic Tank\Bentley_Formats_Fina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179" b="86155"/>
          <a:stretch/>
        </p:blipFill>
        <p:spPr bwMode="auto">
          <a:xfrm>
            <a:off x="3046414" y="1103792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\\psf\Home\Graphic Tank\Bentley_Formats_Fina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179" b="86155"/>
          <a:stretch/>
        </p:blipFill>
        <p:spPr bwMode="auto">
          <a:xfrm>
            <a:off x="0" y="1103792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8173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Title + 1 Column (no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02882" y="1451183"/>
            <a:ext cx="11174904" cy="46352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832411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ody - Title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868" y="1447800"/>
            <a:ext cx="5281824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6027" y="1447800"/>
            <a:ext cx="5281824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\\psf\Home\Graphic Tank\Bentley_Formats_Fina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179" b="86155"/>
          <a:stretch/>
        </p:blipFill>
        <p:spPr bwMode="auto">
          <a:xfrm>
            <a:off x="3046414" y="1103792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\\psf\Home\Graphic Tank\Bentley_Formats_Fina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179" b="86155"/>
          <a:stretch/>
        </p:blipFill>
        <p:spPr bwMode="auto">
          <a:xfrm>
            <a:off x="0" y="1103792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ody - Title + 2 Column (no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868" y="1447800"/>
            <a:ext cx="5281824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6027" y="1447800"/>
            <a:ext cx="5281824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066474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386027" y="1447800"/>
            <a:ext cx="5281824" cy="4648200"/>
          </a:xfrm>
          <a:solidFill>
            <a:schemeClr val="bg2">
              <a:lumMod val="40000"/>
              <a:lumOff val="60000"/>
            </a:schemeClr>
          </a:solidFill>
        </p:spPr>
        <p:txBody>
          <a:bodyPr bIns="975189" anchor="ctr" anchorCtr="1"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Graphic /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868" y="1447800"/>
            <a:ext cx="5281824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\\psf\Home\Graphic Tank\Bentley_Formats_Fina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179" b="86155"/>
          <a:stretch/>
        </p:blipFill>
        <p:spPr bwMode="auto">
          <a:xfrm>
            <a:off x="3046414" y="1103792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psf\Home\Graphic Tank\Bentley_Formats_Fina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179" b="86155"/>
          <a:stretch/>
        </p:blipFill>
        <p:spPr bwMode="auto">
          <a:xfrm>
            <a:off x="0" y="1103792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4708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Graphic Right (no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386027" y="1447800"/>
            <a:ext cx="5281824" cy="4648200"/>
          </a:xfrm>
          <a:solidFill>
            <a:schemeClr val="bg2">
              <a:lumMod val="40000"/>
              <a:lumOff val="60000"/>
            </a:schemeClr>
          </a:solidFill>
        </p:spPr>
        <p:txBody>
          <a:bodyPr bIns="975189" anchor="ctr" anchorCtr="1"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Graphic /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868" y="1447800"/>
            <a:ext cx="5281824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1737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90415" cy="6857107"/>
          </a:xfrm>
          <a:prstGeom prst="rect">
            <a:avLst/>
          </a:prstGeom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357" y="186409"/>
            <a:ext cx="1117449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881" y="1450976"/>
            <a:ext cx="11174495" cy="45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45603" y="6549958"/>
            <a:ext cx="5727875" cy="268287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sz="800"/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1AE62-ACEE-4CBF-ABCE-6DEA53F53216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WWW.BENTLEY.COM    |   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©  2016 Bentley</a:t>
            </a:r>
            <a:r>
              <a:rPr lang="en-US" sz="800" baseline="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Systems, Incorporated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46" y="6537362"/>
            <a:ext cx="974463" cy="2267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4" r:id="rId3"/>
    <p:sldLayoutId id="2147483670" r:id="rId4"/>
    <p:sldLayoutId id="2147483675" r:id="rId5"/>
    <p:sldLayoutId id="2147483664" r:id="rId6"/>
    <p:sldLayoutId id="2147483676" r:id="rId7"/>
    <p:sldLayoutId id="2147483671" r:id="rId8"/>
    <p:sldLayoutId id="2147483677" r:id="rId9"/>
    <p:sldLayoutId id="2147483672" r:id="rId10"/>
    <p:sldLayoutId id="2147483678" r:id="rId11"/>
    <p:sldLayoutId id="2147483666" r:id="rId12"/>
    <p:sldLayoutId id="2147483679" r:id="rId13"/>
    <p:sldLayoutId id="2147483667" r:id="rId14"/>
  </p:sldLayoutIdLst>
  <p:transition>
    <p:fad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chemeClr val="tx1">
              <a:lumMod val="90000"/>
              <a:lumOff val="10000"/>
            </a:schemeClr>
          </a:solidFill>
          <a:effectLst/>
          <a:latin typeface="Arial Narrow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5pPr>
      <a:lvl6pPr marL="609493" algn="l" rtl="0" eaLnBrk="1" fontAlgn="base" hangingPunct="1"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6pPr>
      <a:lvl7pPr marL="1218987" algn="l" rtl="0" eaLnBrk="1" fontAlgn="base" hangingPunct="1"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7pPr>
      <a:lvl8pPr marL="1828480" algn="l" rtl="0" eaLnBrk="1" fontAlgn="base" hangingPunct="1"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8pPr>
      <a:lvl9pPr marL="2437973" algn="l" rtl="0" eaLnBrk="1" fontAlgn="base" hangingPunct="1"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9pPr>
    </p:titleStyle>
    <p:bodyStyle>
      <a:lvl1pPr marL="365696" indent="-365696" algn="l" rtl="0" eaLnBrk="1" fontAlgn="base" hangingPunct="1">
        <a:lnSpc>
          <a:spcPct val="90000"/>
        </a:lnSpc>
        <a:spcBef>
          <a:spcPts val="2666"/>
        </a:spcBef>
        <a:spcAft>
          <a:spcPct val="0"/>
        </a:spcAft>
        <a:buChar char="•"/>
        <a:defRPr sz="28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687797" indent="-304747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445431" indent="-226444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2133227" indent="-3047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 Narrow" panose="020B0606020202030204" pitchFamily="34" charset="0"/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Buehne-Model-000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7" Type="http://schemas.openxmlformats.org/officeDocument/2006/relationships/image" Target="../media/image7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KcGiNDaK4hY" TargetMode="Externa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jpg"/><Relationship Id="rId5" Type="http://schemas.openxmlformats.org/officeDocument/2006/relationships/hyperlink" Target="https://www.youtube.com/watch?v=UVKd-pPSV2M" TargetMode="External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ies.bentley.com/products/structural/drafting___detailing/w/structural_drafting_and_detailing_-_wiki_de/27205.vorteile" TargetMode="External"/><Relationship Id="rId7" Type="http://schemas.openxmlformats.org/officeDocument/2006/relationships/hyperlink" Target="http://communities.bentley.com/products/structural/drafting___detailing/w/structural_drafting_and_detailing__wiki/28429.what-s-new-in-prostructures-v8i-selectseries-8-08-11-14-195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elect.bentley.com/FulfillmentCenter/de/Search/Product/LTEyNzkwMjI0NjNfNC4wLjIuMA/?namedfilter=showpartial&amp;ProductKeywords=ProSteel&amp;KeywordProductId=2269" TargetMode="External"/><Relationship Id="rId5" Type="http://schemas.openxmlformats.org/officeDocument/2006/relationships/hyperlink" Target="https://www.youtube.com/watch?v=UVKd-pPSV2M" TargetMode="External"/><Relationship Id="rId4" Type="http://schemas.openxmlformats.org/officeDocument/2006/relationships/hyperlink" Target="https://www.youtube.com/watch?v=KcGiNDaK4hY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5" name="Title 34"/>
          <p:cNvSpPr>
            <a:spLocks noGrp="1"/>
          </p:cNvSpPr>
          <p:nvPr>
            <p:ph type="ctrTitle"/>
          </p:nvPr>
        </p:nvSpPr>
        <p:spPr>
          <a:xfrm>
            <a:off x="809625" y="5201876"/>
            <a:ext cx="9834894" cy="1024128"/>
          </a:xfrm>
        </p:spPr>
        <p:txBody>
          <a:bodyPr>
            <a:normAutofit/>
          </a:bodyPr>
          <a:lstStyle/>
          <a:p>
            <a:r>
              <a:rPr lang="en-US" u="sng" dirty="0"/>
              <a:t>The Power of ProSteel V8i Ss8</a:t>
            </a:r>
            <a:br>
              <a:rPr lang="en-US" dirty="0"/>
            </a:br>
            <a:r>
              <a:rPr lang="en-US" sz="2700" b="0" dirty="0" err="1">
                <a:solidFill>
                  <a:schemeClr val="accent1"/>
                </a:solidFill>
              </a:rPr>
              <a:t>Umsteigen</a:t>
            </a:r>
            <a:r>
              <a:rPr lang="en-US" sz="2700" b="0" dirty="0">
                <a:solidFill>
                  <a:schemeClr val="accent1"/>
                </a:solidFill>
              </a:rPr>
              <a:t> auf die </a:t>
            </a:r>
            <a:r>
              <a:rPr lang="en-US" sz="2700" b="0" dirty="0" err="1">
                <a:solidFill>
                  <a:schemeClr val="accent1"/>
                </a:solidFill>
              </a:rPr>
              <a:t>neueste</a:t>
            </a:r>
            <a:r>
              <a:rPr lang="en-US" sz="2700" b="0" dirty="0">
                <a:solidFill>
                  <a:schemeClr val="accent1"/>
                </a:solidFill>
              </a:rPr>
              <a:t> Version von </a:t>
            </a:r>
            <a:r>
              <a:rPr lang="en-US" sz="2700" b="0" dirty="0" err="1">
                <a:solidFill>
                  <a:schemeClr val="accent1"/>
                </a:solidFill>
              </a:rPr>
              <a:t>ProSteel</a:t>
            </a:r>
            <a:endParaRPr lang="en-US" sz="27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8068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neu</a:t>
            </a:r>
            <a:r>
              <a:rPr lang="en-US" dirty="0"/>
              <a:t> in S8?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568036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/>
              <a:t>SPC </a:t>
            </a:r>
            <a:r>
              <a:rPr lang="en-US" dirty="0" err="1"/>
              <a:t>Profilkatalog</a:t>
            </a:r>
            <a:endParaRPr lang="en-US" dirty="0"/>
          </a:p>
          <a:p>
            <a:pPr lvl="1" fontAlgn="ctr">
              <a:spcBef>
                <a:spcPts val="6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82" y="1787237"/>
            <a:ext cx="7994942" cy="4419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82" y="1787237"/>
            <a:ext cx="7994942" cy="4474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57" y="1787237"/>
            <a:ext cx="9199283" cy="44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722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neu</a:t>
            </a:r>
            <a:r>
              <a:rPr lang="en-US" dirty="0"/>
              <a:t> in S8?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568036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/>
              <a:t>Solid Reference</a:t>
            </a:r>
          </a:p>
          <a:p>
            <a:pPr lvl="1" fontAlgn="ctr">
              <a:spcBef>
                <a:spcPts val="6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938125" y="1969207"/>
            <a:ext cx="9214050" cy="1459793"/>
          </a:xfrm>
          <a:prstGeom prst="rect">
            <a:avLst/>
          </a:prstGeom>
        </p:spPr>
        <p:txBody>
          <a:bodyPr/>
          <a:lstStyle>
            <a:lvl1pPr marL="365696" indent="-365696" algn="l" rtl="0" eaLnBrk="1" fontAlgn="base" hangingPunct="1">
              <a:lnSpc>
                <a:spcPct val="90000"/>
              </a:lnSpc>
              <a:spcBef>
                <a:spcPts val="2666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7797" indent="-304747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1445431" indent="-226444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2133227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anose="020B0606020202030204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rtl="0" eaLnBrk="1" fontAlgn="base" hangingPunct="1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rtl="0" eaLnBrk="1" fontAlgn="base" hangingPunct="1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rtl="0" eaLnBrk="1" fontAlgn="base" hangingPunct="1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kern="0" dirty="0" err="1"/>
              <a:t>Smartsolids</a:t>
            </a:r>
            <a:r>
              <a:rPr lang="en-US" sz="2000" kern="0" dirty="0"/>
              <a:t> (</a:t>
            </a:r>
            <a:r>
              <a:rPr lang="en-US" sz="2000" kern="0" dirty="0" err="1"/>
              <a:t>Volumenkörper</a:t>
            </a:r>
            <a:r>
              <a:rPr lang="en-US" sz="2000" kern="0" dirty="0"/>
              <a:t>) </a:t>
            </a:r>
            <a:r>
              <a:rPr lang="en-US" sz="2000" kern="0" dirty="0" err="1"/>
              <a:t>als</a:t>
            </a:r>
            <a:r>
              <a:rPr lang="en-US" sz="2000" kern="0" dirty="0"/>
              <a:t> </a:t>
            </a:r>
            <a:r>
              <a:rPr lang="en-US" sz="2000" kern="0" dirty="0" err="1"/>
              <a:t>ProSteel</a:t>
            </a:r>
            <a:r>
              <a:rPr lang="en-US" sz="2000" kern="0" dirty="0"/>
              <a:t> Solid Reference </a:t>
            </a:r>
            <a:r>
              <a:rPr lang="en-US" sz="2000" kern="0" dirty="0" err="1"/>
              <a:t>verwenden</a:t>
            </a:r>
            <a:endParaRPr lang="en-US" sz="2000" kern="0" dirty="0"/>
          </a:p>
          <a:p>
            <a:pPr marL="285750" indent="-285750" defTabSz="9144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kern="0" dirty="0" err="1"/>
              <a:t>Korrekte</a:t>
            </a:r>
            <a:r>
              <a:rPr lang="en-US" sz="2000" kern="0" dirty="0"/>
              <a:t> </a:t>
            </a:r>
            <a:r>
              <a:rPr lang="en-US" sz="2000" kern="0" dirty="0" err="1"/>
              <a:t>Berechung</a:t>
            </a:r>
            <a:r>
              <a:rPr lang="en-US" sz="2000" kern="0" dirty="0"/>
              <a:t> des </a:t>
            </a:r>
            <a:r>
              <a:rPr lang="en-US" sz="2000" kern="0" dirty="0" err="1"/>
              <a:t>Gewichts</a:t>
            </a:r>
            <a:r>
              <a:rPr lang="en-US" sz="2000" kern="0" dirty="0"/>
              <a:t> </a:t>
            </a:r>
            <a:r>
              <a:rPr lang="en-US" sz="2000" kern="0" dirty="0" err="1"/>
              <a:t>anhand</a:t>
            </a:r>
            <a:r>
              <a:rPr lang="en-US" sz="2000" kern="0" dirty="0"/>
              <a:t> </a:t>
            </a:r>
            <a:r>
              <a:rPr lang="en-US" sz="2000" kern="0" dirty="0" err="1"/>
              <a:t>Volumen</a:t>
            </a:r>
            <a:r>
              <a:rPr lang="en-US" sz="2000" kern="0" dirty="0"/>
              <a:t> und </a:t>
            </a:r>
            <a:r>
              <a:rPr lang="en-US" sz="2000" kern="0" dirty="0" err="1"/>
              <a:t>ProSteel</a:t>
            </a:r>
            <a:r>
              <a:rPr lang="en-US" sz="2000" kern="0" dirty="0"/>
              <a:t> </a:t>
            </a:r>
            <a:r>
              <a:rPr lang="en-US" sz="2000" kern="0" dirty="0" err="1"/>
              <a:t>Materialzuweisung</a:t>
            </a:r>
            <a:endParaRPr lang="en-US" sz="2000" kern="0" dirty="0"/>
          </a:p>
          <a:p>
            <a:pPr marL="285750" indent="-285750" defTabSz="9144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kern="0" dirty="0" err="1"/>
              <a:t>Ausarbeitung</a:t>
            </a:r>
            <a:r>
              <a:rPr lang="en-US" sz="2000" kern="0" dirty="0"/>
              <a:t> </a:t>
            </a:r>
            <a:r>
              <a:rPr lang="en-US" sz="2000" kern="0" dirty="0" err="1"/>
              <a:t>als</a:t>
            </a:r>
            <a:r>
              <a:rPr lang="en-US" sz="2000" kern="0" dirty="0"/>
              <a:t> </a:t>
            </a:r>
            <a:r>
              <a:rPr lang="en-US" sz="2000" kern="0" dirty="0" err="1"/>
              <a:t>Einzelteil</a:t>
            </a:r>
            <a:r>
              <a:rPr lang="en-US" sz="2000" kern="0" dirty="0"/>
              <a:t> </a:t>
            </a:r>
            <a:r>
              <a:rPr lang="en-US" sz="2000" kern="0" dirty="0" err="1"/>
              <a:t>möglich</a:t>
            </a:r>
            <a:endParaRPr lang="en-US" sz="2000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82" y="1787237"/>
            <a:ext cx="7694732" cy="4514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25" y="1219201"/>
            <a:ext cx="8662893" cy="5208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25" y="1219201"/>
            <a:ext cx="7560463" cy="510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151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neu</a:t>
            </a:r>
            <a:r>
              <a:rPr lang="en-US" dirty="0"/>
              <a:t> in S8?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568036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Abkantungen</a:t>
            </a:r>
            <a:r>
              <a:rPr lang="en-US" dirty="0"/>
              <a:t> – </a:t>
            </a:r>
            <a:r>
              <a:rPr lang="en-US" dirty="0" err="1"/>
              <a:t>Kantenanzahl</a:t>
            </a:r>
            <a:r>
              <a:rPr lang="en-US" dirty="0"/>
              <a:t> </a:t>
            </a:r>
            <a:r>
              <a:rPr lang="en-US" dirty="0" err="1"/>
              <a:t>verändern</a:t>
            </a:r>
            <a:endParaRPr lang="en-US" dirty="0"/>
          </a:p>
          <a:p>
            <a:pPr lvl="1" fontAlgn="ctr">
              <a:spcBef>
                <a:spcPts val="6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0" y="2058029"/>
            <a:ext cx="5267325" cy="427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30" y="1710366"/>
            <a:ext cx="5402834" cy="4763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479" y="2015166"/>
            <a:ext cx="55054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31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neu</a:t>
            </a:r>
            <a:r>
              <a:rPr lang="en-US" dirty="0"/>
              <a:t> in S8?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568036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Bemerkungen</a:t>
            </a:r>
            <a:r>
              <a:rPr lang="en-US" dirty="0"/>
              <a:t> </a:t>
            </a:r>
            <a:r>
              <a:rPr lang="en-US" dirty="0" err="1"/>
              <a:t>mehrzeilig</a:t>
            </a:r>
            <a:r>
              <a:rPr lang="en-US" dirty="0"/>
              <a:t> </a:t>
            </a:r>
            <a:r>
              <a:rPr lang="en-US" dirty="0" err="1"/>
              <a:t>möglich</a:t>
            </a:r>
            <a:endParaRPr lang="en-US" dirty="0"/>
          </a:p>
          <a:p>
            <a:pPr lvl="1" fontAlgn="ctr">
              <a:spcBef>
                <a:spcPts val="6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82" y="1919287"/>
            <a:ext cx="7294527" cy="3847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82" y="1919287"/>
            <a:ext cx="8884958" cy="426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025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 err="1"/>
              <a:t>Vorteile</a:t>
            </a:r>
            <a:r>
              <a:rPr lang="en-US" dirty="0"/>
              <a:t> </a:t>
            </a:r>
            <a:r>
              <a:rPr lang="en-US" dirty="0" err="1"/>
              <a:t>PowerProSteel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0"/>
            <a:ext cx="11174904" cy="2812473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AccuDraw</a:t>
            </a:r>
            <a:endParaRPr lang="en-US" dirty="0"/>
          </a:p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Direkter</a:t>
            </a:r>
            <a:r>
              <a:rPr lang="en-US" dirty="0"/>
              <a:t> 3D PDF </a:t>
            </a:r>
            <a:r>
              <a:rPr lang="en-US" dirty="0" err="1"/>
              <a:t>Druck</a:t>
            </a:r>
            <a:endParaRPr lang="en-US" dirty="0"/>
          </a:p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Abwicklungen</a:t>
            </a:r>
            <a:endParaRPr lang="en-US" dirty="0"/>
          </a:p>
          <a:p>
            <a:pPr marL="0" indent="0" fontAlgn="ctr">
              <a:spcBef>
                <a:spcPts val="600"/>
              </a:spcBef>
              <a:buNone/>
            </a:pPr>
            <a:r>
              <a:rPr lang="en-US" dirty="0"/>
              <a:t>Import/Export</a:t>
            </a:r>
          </a:p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ContextCapture</a:t>
            </a:r>
            <a:endParaRPr lang="en-US" dirty="0"/>
          </a:p>
          <a:p>
            <a:pPr marL="0" indent="0" fontAlgn="ctr">
              <a:spcBef>
                <a:spcPts val="600"/>
              </a:spcBef>
              <a:buNone/>
            </a:pPr>
            <a:r>
              <a:rPr lang="en-US" dirty="0"/>
              <a:t>Lumen RT</a:t>
            </a:r>
          </a:p>
          <a:p>
            <a:pPr lvl="1" fontAlgn="ctr">
              <a:spcBef>
                <a:spcPts val="6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9066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 err="1"/>
              <a:t>Vorteile</a:t>
            </a:r>
            <a:r>
              <a:rPr lang="en-US" dirty="0"/>
              <a:t> </a:t>
            </a:r>
            <a:r>
              <a:rPr lang="en-US" dirty="0" err="1"/>
              <a:t>PowerProSteel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568036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AccuDraw</a:t>
            </a:r>
            <a:endParaRPr lang="en-US" dirty="0"/>
          </a:p>
          <a:p>
            <a:pPr lvl="1" fontAlgn="ctr">
              <a:spcBef>
                <a:spcPts val="6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82" y="1605551"/>
            <a:ext cx="4754563" cy="5166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503" y="2815936"/>
            <a:ext cx="5021484" cy="30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3958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313" y="4686065"/>
            <a:ext cx="1259272" cy="10908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 err="1"/>
              <a:t>Vorteile</a:t>
            </a:r>
            <a:r>
              <a:rPr lang="en-US" dirty="0"/>
              <a:t> </a:t>
            </a:r>
            <a:r>
              <a:rPr lang="en-US" dirty="0" err="1"/>
              <a:t>PowerProSteel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568036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Direkter</a:t>
            </a:r>
            <a:r>
              <a:rPr lang="en-US" dirty="0"/>
              <a:t> 3D PDF </a:t>
            </a:r>
            <a:r>
              <a:rPr lang="en-US" dirty="0" err="1"/>
              <a:t>Druck</a:t>
            </a:r>
            <a:endParaRPr lang="en-US" dirty="0"/>
          </a:p>
          <a:p>
            <a:pPr lvl="1" fontAlgn="ctr">
              <a:spcBef>
                <a:spcPts val="6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82" y="1919668"/>
            <a:ext cx="9360446" cy="40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5425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 err="1"/>
              <a:t>Vorteile</a:t>
            </a:r>
            <a:r>
              <a:rPr lang="en-US" dirty="0"/>
              <a:t> </a:t>
            </a:r>
            <a:r>
              <a:rPr lang="en-US" dirty="0" err="1"/>
              <a:t>PowerProSteel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568036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Abwicklungen</a:t>
            </a:r>
            <a:endParaRPr lang="en-US" dirty="0"/>
          </a:p>
          <a:p>
            <a:pPr lvl="1" fontAlgn="ctr">
              <a:spcBef>
                <a:spcPts val="6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82" y="1787237"/>
            <a:ext cx="7425382" cy="450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4884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 err="1"/>
              <a:t>Vorteile</a:t>
            </a:r>
            <a:r>
              <a:rPr lang="en-US" dirty="0"/>
              <a:t> </a:t>
            </a:r>
            <a:r>
              <a:rPr lang="en-US" dirty="0" err="1"/>
              <a:t>PowerProSteel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568036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/>
              <a:t>Import/Export</a:t>
            </a:r>
          </a:p>
          <a:p>
            <a:pPr lvl="1" fontAlgn="ctr">
              <a:spcBef>
                <a:spcPts val="6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23" y="1787237"/>
            <a:ext cx="5343525" cy="440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107" y="2058029"/>
            <a:ext cx="5680125" cy="400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8582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 err="1"/>
              <a:t>Vorteile</a:t>
            </a:r>
            <a:r>
              <a:rPr lang="en-US" dirty="0"/>
              <a:t> </a:t>
            </a:r>
            <a:r>
              <a:rPr lang="en-US" dirty="0" err="1"/>
              <a:t>PowerProSteel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568036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ContextCapture</a:t>
            </a:r>
            <a:endParaRPr lang="en-US" dirty="0"/>
          </a:p>
          <a:p>
            <a:pPr lvl="1" fontAlgn="ctr">
              <a:spcBef>
                <a:spcPts val="6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82" y="1821689"/>
            <a:ext cx="8884227" cy="4558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82" y="1828551"/>
            <a:ext cx="8884227" cy="4610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18" y="1842669"/>
            <a:ext cx="9154391" cy="4860845"/>
          </a:xfrm>
          <a:prstGeom prst="rect">
            <a:avLst/>
          </a:prstGeom>
        </p:spPr>
      </p:pic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6054" y="4942356"/>
            <a:ext cx="1785090" cy="11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54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0507" y="221924"/>
            <a:ext cx="8536663" cy="731520"/>
          </a:xfrm>
        </p:spPr>
        <p:txBody>
          <a:bodyPr/>
          <a:lstStyle/>
          <a:p>
            <a:r>
              <a:rPr lang="en-US" dirty="0" err="1"/>
              <a:t>Warum</a:t>
            </a:r>
            <a:r>
              <a:rPr lang="en-US" dirty="0"/>
              <a:t> </a:t>
            </a:r>
            <a:r>
              <a:rPr lang="en-US" dirty="0" err="1"/>
              <a:t>umsteigen</a:t>
            </a:r>
            <a:r>
              <a:rPr lang="en-US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330507" y="1605525"/>
            <a:ext cx="9214050" cy="395361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err="1"/>
              <a:t>Kosten</a:t>
            </a:r>
            <a:r>
              <a:rPr lang="en-US" b="1" dirty="0"/>
              <a:t> </a:t>
            </a:r>
            <a:r>
              <a:rPr lang="en-US" b="1" dirty="0" err="1"/>
              <a:t>Sparen</a:t>
            </a:r>
            <a:endParaRPr lang="en-US" b="1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err="1"/>
              <a:t>Vorhandene</a:t>
            </a:r>
            <a:r>
              <a:rPr lang="en-US" b="1" dirty="0"/>
              <a:t> </a:t>
            </a:r>
            <a:r>
              <a:rPr lang="en-US" b="1" dirty="0" err="1"/>
              <a:t>Zeichnungen</a:t>
            </a:r>
            <a:r>
              <a:rPr lang="en-US" b="1" dirty="0"/>
              <a:t> (</a:t>
            </a:r>
            <a:r>
              <a:rPr lang="en-US" b="1" dirty="0" err="1"/>
              <a:t>dwg</a:t>
            </a:r>
            <a:r>
              <a:rPr lang="en-US" b="1" dirty="0"/>
              <a:t>) </a:t>
            </a:r>
            <a:r>
              <a:rPr lang="en-US" b="1" dirty="0" err="1"/>
              <a:t>einfach</a:t>
            </a:r>
            <a:r>
              <a:rPr lang="en-US" b="1" dirty="0"/>
              <a:t> </a:t>
            </a:r>
            <a:r>
              <a:rPr lang="en-US" b="1" dirty="0" err="1"/>
              <a:t>öffnen</a:t>
            </a:r>
            <a:r>
              <a:rPr lang="en-US" b="1" dirty="0"/>
              <a:t> und </a:t>
            </a:r>
            <a:r>
              <a:rPr lang="en-US" b="1" dirty="0" err="1"/>
              <a:t>weiterarbeiten</a:t>
            </a:r>
            <a:endParaRPr lang="en-US" b="1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err="1"/>
              <a:t>Einfache</a:t>
            </a:r>
            <a:r>
              <a:rPr lang="en-US" b="1" dirty="0"/>
              <a:t> Migration </a:t>
            </a:r>
            <a:r>
              <a:rPr lang="en-US" b="1" dirty="0" err="1"/>
              <a:t>Ihrer</a:t>
            </a:r>
            <a:r>
              <a:rPr lang="en-US" b="1" dirty="0"/>
              <a:t> </a:t>
            </a:r>
            <a:r>
              <a:rPr lang="en-US" b="1" dirty="0" err="1"/>
              <a:t>Daten</a:t>
            </a:r>
            <a:r>
              <a:rPr lang="en-US" b="1" dirty="0"/>
              <a:t> (</a:t>
            </a:r>
            <a:r>
              <a:rPr lang="en-US" b="1" dirty="0" err="1"/>
              <a:t>Vorlagen</a:t>
            </a:r>
            <a:r>
              <a:rPr lang="en-US" b="1" dirty="0"/>
              <a:t>, </a:t>
            </a:r>
            <a:r>
              <a:rPr lang="en-US" b="1" dirty="0" err="1"/>
              <a:t>Materialdatenbanken</a:t>
            </a:r>
            <a:r>
              <a:rPr lang="en-US" b="1" dirty="0"/>
              <a:t>, Stile)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err="1"/>
              <a:t>Neuerungen</a:t>
            </a:r>
            <a:r>
              <a:rPr lang="en-US" b="1" dirty="0"/>
              <a:t> S8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err="1"/>
              <a:t>ProSteelTools</a:t>
            </a:r>
            <a:endParaRPr lang="en-US" b="1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err="1"/>
              <a:t>Vorteile</a:t>
            </a:r>
            <a:r>
              <a:rPr lang="en-US" b="1" dirty="0"/>
              <a:t> </a:t>
            </a:r>
            <a:r>
              <a:rPr lang="en-US" b="1" dirty="0" err="1"/>
              <a:t>Plattform</a:t>
            </a:r>
            <a:r>
              <a:rPr lang="en-US" b="1" dirty="0"/>
              <a:t> </a:t>
            </a:r>
            <a:r>
              <a:rPr lang="en-US" b="1" dirty="0" err="1"/>
              <a:t>MicroStation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370068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 err="1"/>
              <a:t>Vorteile</a:t>
            </a:r>
            <a:r>
              <a:rPr lang="en-US" dirty="0"/>
              <a:t> </a:t>
            </a:r>
            <a:r>
              <a:rPr lang="en-US" dirty="0" err="1"/>
              <a:t>PowerProSteel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568036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/>
              <a:t>Lumen RT</a:t>
            </a:r>
          </a:p>
          <a:p>
            <a:pPr lvl="1" fontAlgn="ctr">
              <a:spcBef>
                <a:spcPts val="6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853" r="8240"/>
          <a:stretch/>
        </p:blipFill>
        <p:spPr>
          <a:xfrm>
            <a:off x="502882" y="3013993"/>
            <a:ext cx="3605645" cy="304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748" y="1219201"/>
            <a:ext cx="7304079" cy="4839330"/>
          </a:xfrm>
          <a:prstGeom prst="rect">
            <a:avLst/>
          </a:prstGeom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48" y="1787237"/>
            <a:ext cx="1524722" cy="10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2101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 err="1"/>
              <a:t>ProSteelTools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1357744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Werkzeuge</a:t>
            </a:r>
            <a:endParaRPr lang="en-US" dirty="0"/>
          </a:p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Funktionen</a:t>
            </a:r>
            <a:endParaRPr lang="en-US" dirty="0"/>
          </a:p>
          <a:p>
            <a:pPr lvl="1" fontAlgn="ctr">
              <a:spcBef>
                <a:spcPts val="6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464" y="1478539"/>
            <a:ext cx="4214236" cy="44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7459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 err="1"/>
              <a:t>ProSteelTools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578426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Gewichtsermittlung</a:t>
            </a:r>
            <a:r>
              <a:rPr lang="en-US" dirty="0"/>
              <a:t> </a:t>
            </a:r>
            <a:r>
              <a:rPr lang="en-US" dirty="0" err="1"/>
              <a:t>Detaillierte</a:t>
            </a:r>
            <a:r>
              <a:rPr lang="en-US" dirty="0"/>
              <a:t> </a:t>
            </a:r>
            <a:r>
              <a:rPr lang="en-US" dirty="0" err="1"/>
              <a:t>Ansicht</a:t>
            </a: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80" y="1797627"/>
            <a:ext cx="5808375" cy="462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3190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 err="1"/>
              <a:t>ProSteelTools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578426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Bearbeitungen</a:t>
            </a:r>
            <a:r>
              <a:rPr lang="en-US" dirty="0"/>
              <a:t> </a:t>
            </a:r>
            <a:r>
              <a:rPr lang="en-US" dirty="0" err="1"/>
              <a:t>erweitert</a:t>
            </a:r>
            <a:r>
              <a:rPr lang="en-US" dirty="0"/>
              <a:t> - </a:t>
            </a:r>
            <a:r>
              <a:rPr lang="en-US" dirty="0" err="1"/>
              <a:t>Kanten</a:t>
            </a: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7" y="1902165"/>
            <a:ext cx="6077672" cy="393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5391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 err="1"/>
              <a:t>ProSteelTools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3020290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Objektbasierte</a:t>
            </a:r>
            <a:r>
              <a:rPr lang="en-US" dirty="0"/>
              <a:t> </a:t>
            </a:r>
            <a:r>
              <a:rPr lang="en-US" dirty="0" err="1"/>
              <a:t>Suche</a:t>
            </a:r>
            <a:endParaRPr lang="en-US" dirty="0"/>
          </a:p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Neuer</a:t>
            </a:r>
            <a:r>
              <a:rPr lang="en-US" dirty="0"/>
              <a:t> Dialog</a:t>
            </a:r>
          </a:p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Auswahl</a:t>
            </a:r>
            <a:r>
              <a:rPr lang="en-US" dirty="0"/>
              <a:t> an </a:t>
            </a:r>
            <a:r>
              <a:rPr lang="en-US" dirty="0" err="1"/>
              <a:t>Daten</a:t>
            </a:r>
            <a:br>
              <a:rPr lang="en-US" dirty="0"/>
            </a:br>
            <a:endParaRPr lang="en-US" dirty="0"/>
          </a:p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Schraubenstil</a:t>
            </a:r>
            <a:endParaRPr lang="en-US" dirty="0"/>
          </a:p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Positionsfahnenstil</a:t>
            </a:r>
            <a:endParaRPr lang="en-US" dirty="0"/>
          </a:p>
          <a:p>
            <a:pPr marL="0" indent="0" fontAlgn="ctr">
              <a:spcBef>
                <a:spcPts val="600"/>
              </a:spcBef>
              <a:buNone/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750" y="1219201"/>
            <a:ext cx="3713740" cy="522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6416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 err="1"/>
              <a:t>ProSteelTools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578426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Hilfefunktion</a:t>
            </a:r>
            <a:r>
              <a:rPr lang="en-US" dirty="0"/>
              <a:t> </a:t>
            </a:r>
            <a:r>
              <a:rPr lang="en-US" dirty="0" err="1"/>
              <a:t>basierend</a:t>
            </a:r>
            <a:r>
              <a:rPr lang="en-US" dirty="0"/>
              <a:t> auf Bentley Communities Wikis</a:t>
            </a:r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741" y="1797627"/>
            <a:ext cx="6937321" cy="45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3181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Links</a:t>
            </a:r>
          </a:p>
        </p:txBody>
      </p:sp>
      <p:sp>
        <p:nvSpPr>
          <p:cNvPr id="4" name="Content Placeholder 1">
            <a:hlinkClick r:id="rId3"/>
          </p:cNvPr>
          <p:cNvSpPr txBox="1">
            <a:spLocks/>
          </p:cNvSpPr>
          <p:nvPr/>
        </p:nvSpPr>
        <p:spPr bwMode="auto">
          <a:xfrm>
            <a:off x="502882" y="1891773"/>
            <a:ext cx="11174904" cy="57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 marL="365696" indent="-365696" algn="l" rtl="0" eaLnBrk="1" fontAlgn="base" hangingPunct="1">
              <a:lnSpc>
                <a:spcPct val="90000"/>
              </a:lnSpc>
              <a:spcBef>
                <a:spcPts val="2666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7797" indent="-304747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1445431" indent="-226444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2133227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anose="020B0606020202030204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rtl="0" eaLnBrk="1" fontAlgn="base" hangingPunct="1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rtl="0" eaLnBrk="1" fontAlgn="base" hangingPunct="1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rtl="0" eaLnBrk="1" fontAlgn="base" hangingPunct="1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ctr">
              <a:spcBef>
                <a:spcPts val="600"/>
              </a:spcBef>
              <a:buFontTx/>
              <a:buNone/>
            </a:pPr>
            <a:r>
              <a:rPr lang="en-US" kern="0" dirty="0" err="1"/>
              <a:t>Vorteile</a:t>
            </a:r>
            <a:r>
              <a:rPr lang="en-US" kern="0" dirty="0"/>
              <a:t> </a:t>
            </a:r>
            <a:r>
              <a:rPr lang="en-US" kern="0" dirty="0" err="1"/>
              <a:t>PowerProStructures</a:t>
            </a:r>
            <a:endParaRPr lang="en-US" kern="0" dirty="0"/>
          </a:p>
          <a:p>
            <a:pPr defTabSz="914400">
              <a:spcBef>
                <a:spcPts val="500"/>
              </a:spcBef>
            </a:pPr>
            <a:endParaRPr lang="en-US" kern="0" dirty="0"/>
          </a:p>
          <a:p>
            <a:pPr defTabSz="914400">
              <a:spcBef>
                <a:spcPts val="500"/>
              </a:spcBef>
            </a:pPr>
            <a:endParaRPr lang="en-US" kern="0" dirty="0"/>
          </a:p>
          <a:p>
            <a:pPr marL="0" indent="0" defTabSz="914400">
              <a:spcBef>
                <a:spcPts val="500"/>
              </a:spcBef>
              <a:buFontTx/>
              <a:buNone/>
            </a:pPr>
            <a:endParaRPr lang="en-US" kern="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02882" y="2564345"/>
            <a:ext cx="11174904" cy="57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 marL="365696" indent="-365696" algn="l" rtl="0" eaLnBrk="1" fontAlgn="base" hangingPunct="1">
              <a:lnSpc>
                <a:spcPct val="90000"/>
              </a:lnSpc>
              <a:spcBef>
                <a:spcPts val="2666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7797" indent="-304747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1445431" indent="-226444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2133227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anose="020B0606020202030204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rtl="0" eaLnBrk="1" fontAlgn="base" hangingPunct="1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rtl="0" eaLnBrk="1" fontAlgn="base" hangingPunct="1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rtl="0" eaLnBrk="1" fontAlgn="base" hangingPunct="1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ctr">
              <a:spcBef>
                <a:spcPts val="600"/>
              </a:spcBef>
              <a:buFontTx/>
              <a:buNone/>
            </a:pPr>
            <a:r>
              <a:rPr lang="en-US" kern="0" dirty="0" err="1"/>
              <a:t>MicroStation</a:t>
            </a:r>
            <a:r>
              <a:rPr lang="en-US" kern="0" dirty="0"/>
              <a:t> </a:t>
            </a:r>
            <a:r>
              <a:rPr lang="en-US" kern="0" dirty="0" err="1"/>
              <a:t>Grundlagen</a:t>
            </a:r>
            <a:endParaRPr lang="en-US" kern="0" dirty="0"/>
          </a:p>
          <a:p>
            <a:pPr defTabSz="914400">
              <a:spcBef>
                <a:spcPts val="500"/>
              </a:spcBef>
            </a:pPr>
            <a:endParaRPr lang="en-US" kern="0" dirty="0"/>
          </a:p>
          <a:p>
            <a:pPr defTabSz="914400">
              <a:spcBef>
                <a:spcPts val="500"/>
              </a:spcBef>
            </a:pPr>
            <a:endParaRPr lang="en-US" kern="0" dirty="0"/>
          </a:p>
          <a:p>
            <a:pPr marL="0" indent="0" defTabSz="914400">
              <a:spcBef>
                <a:spcPts val="500"/>
              </a:spcBef>
              <a:buFontTx/>
              <a:buNone/>
            </a:pPr>
            <a:endParaRPr lang="en-US" kern="0" dirty="0"/>
          </a:p>
        </p:txBody>
      </p:sp>
      <p:sp>
        <p:nvSpPr>
          <p:cNvPr id="6" name="Content Placeholder 1">
            <a:hlinkClick r:id="rId4"/>
          </p:cNvPr>
          <p:cNvSpPr txBox="1">
            <a:spLocks/>
          </p:cNvSpPr>
          <p:nvPr/>
        </p:nvSpPr>
        <p:spPr bwMode="auto">
          <a:xfrm>
            <a:off x="502882" y="3236917"/>
            <a:ext cx="11174904" cy="57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 marL="365696" indent="-365696" algn="l" rtl="0" eaLnBrk="1" fontAlgn="base" hangingPunct="1">
              <a:lnSpc>
                <a:spcPct val="90000"/>
              </a:lnSpc>
              <a:spcBef>
                <a:spcPts val="2666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7797" indent="-304747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1445431" indent="-226444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2133227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anose="020B0606020202030204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rtl="0" eaLnBrk="1" fontAlgn="base" hangingPunct="1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rtl="0" eaLnBrk="1" fontAlgn="base" hangingPunct="1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rtl="0" eaLnBrk="1" fontAlgn="base" hangingPunct="1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ctr">
              <a:spcBef>
                <a:spcPts val="600"/>
              </a:spcBef>
              <a:buFontTx/>
              <a:buNone/>
            </a:pPr>
            <a:r>
              <a:rPr lang="en-US" kern="0" dirty="0" err="1"/>
              <a:t>ContextCapture</a:t>
            </a:r>
            <a:r>
              <a:rPr lang="en-US" kern="0" dirty="0"/>
              <a:t> YouTube Video</a:t>
            </a:r>
          </a:p>
          <a:p>
            <a:pPr defTabSz="914400">
              <a:spcBef>
                <a:spcPts val="500"/>
              </a:spcBef>
            </a:pPr>
            <a:endParaRPr lang="en-US" kern="0" dirty="0"/>
          </a:p>
          <a:p>
            <a:pPr defTabSz="914400">
              <a:spcBef>
                <a:spcPts val="500"/>
              </a:spcBef>
            </a:pPr>
            <a:endParaRPr lang="en-US" kern="0" dirty="0"/>
          </a:p>
          <a:p>
            <a:pPr marL="0" indent="0" defTabSz="914400">
              <a:spcBef>
                <a:spcPts val="500"/>
              </a:spcBef>
              <a:buFontTx/>
              <a:buNone/>
            </a:pPr>
            <a:endParaRPr lang="en-US" kern="0" dirty="0"/>
          </a:p>
        </p:txBody>
      </p:sp>
      <p:sp>
        <p:nvSpPr>
          <p:cNvPr id="7" name="Content Placeholder 1">
            <a:hlinkClick r:id="rId5"/>
          </p:cNvPr>
          <p:cNvSpPr txBox="1">
            <a:spLocks/>
          </p:cNvSpPr>
          <p:nvPr/>
        </p:nvSpPr>
        <p:spPr bwMode="auto">
          <a:xfrm>
            <a:off x="502882" y="3907905"/>
            <a:ext cx="11174904" cy="57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 marL="365696" indent="-365696" algn="l" rtl="0" eaLnBrk="1" fontAlgn="base" hangingPunct="1">
              <a:lnSpc>
                <a:spcPct val="90000"/>
              </a:lnSpc>
              <a:spcBef>
                <a:spcPts val="2666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7797" indent="-304747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1445431" indent="-226444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2133227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anose="020B0606020202030204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rtl="0" eaLnBrk="1" fontAlgn="base" hangingPunct="1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rtl="0" eaLnBrk="1" fontAlgn="base" hangingPunct="1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rtl="0" eaLnBrk="1" fontAlgn="base" hangingPunct="1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ctr">
              <a:spcBef>
                <a:spcPts val="600"/>
              </a:spcBef>
              <a:buFontTx/>
              <a:buNone/>
            </a:pPr>
            <a:r>
              <a:rPr lang="en-US" kern="0" dirty="0" err="1"/>
              <a:t>LumenRT</a:t>
            </a:r>
            <a:r>
              <a:rPr lang="en-US" kern="0" dirty="0"/>
              <a:t> YouTube Video</a:t>
            </a:r>
          </a:p>
          <a:p>
            <a:pPr defTabSz="914400">
              <a:spcBef>
                <a:spcPts val="500"/>
              </a:spcBef>
            </a:pPr>
            <a:endParaRPr lang="en-US" kern="0" dirty="0"/>
          </a:p>
          <a:p>
            <a:pPr defTabSz="914400">
              <a:spcBef>
                <a:spcPts val="500"/>
              </a:spcBef>
            </a:pPr>
            <a:endParaRPr lang="en-US" kern="0" dirty="0"/>
          </a:p>
          <a:p>
            <a:pPr marL="0" indent="0" defTabSz="914400">
              <a:spcBef>
                <a:spcPts val="500"/>
              </a:spcBef>
              <a:buFontTx/>
              <a:buNone/>
            </a:pPr>
            <a:endParaRPr lang="en-US" kern="0" dirty="0"/>
          </a:p>
        </p:txBody>
      </p:sp>
      <p:sp>
        <p:nvSpPr>
          <p:cNvPr id="8" name="Content Placeholder 1">
            <a:hlinkClick r:id="rId6"/>
          </p:cNvPr>
          <p:cNvSpPr txBox="1">
            <a:spLocks/>
          </p:cNvSpPr>
          <p:nvPr/>
        </p:nvSpPr>
        <p:spPr bwMode="auto">
          <a:xfrm>
            <a:off x="502882" y="4578893"/>
            <a:ext cx="11174904" cy="57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 marL="365696" indent="-365696" algn="l" rtl="0" eaLnBrk="1" fontAlgn="base" hangingPunct="1">
              <a:lnSpc>
                <a:spcPct val="90000"/>
              </a:lnSpc>
              <a:spcBef>
                <a:spcPts val="2666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7797" indent="-304747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1445431" indent="-226444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2133227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anose="020B0606020202030204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rtl="0" eaLnBrk="1" fontAlgn="base" hangingPunct="1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rtl="0" eaLnBrk="1" fontAlgn="base" hangingPunct="1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rtl="0" eaLnBrk="1" fontAlgn="base" hangingPunct="1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ctr">
              <a:spcBef>
                <a:spcPts val="600"/>
              </a:spcBef>
              <a:buFontTx/>
              <a:buNone/>
            </a:pPr>
            <a:r>
              <a:rPr lang="en-US" kern="0" dirty="0"/>
              <a:t>Download </a:t>
            </a:r>
            <a:r>
              <a:rPr lang="en-US" kern="0" dirty="0" err="1"/>
              <a:t>PowerProStructures</a:t>
            </a:r>
            <a:r>
              <a:rPr lang="en-US" kern="0" dirty="0"/>
              <a:t> Bentley </a:t>
            </a:r>
            <a:r>
              <a:rPr lang="en-US" kern="0" dirty="0" err="1"/>
              <a:t>FulfillmentCenter</a:t>
            </a:r>
            <a:endParaRPr lang="en-US" kern="0" dirty="0"/>
          </a:p>
          <a:p>
            <a:pPr defTabSz="914400">
              <a:spcBef>
                <a:spcPts val="500"/>
              </a:spcBef>
            </a:pPr>
            <a:endParaRPr lang="en-US" kern="0" dirty="0"/>
          </a:p>
          <a:p>
            <a:pPr defTabSz="914400">
              <a:spcBef>
                <a:spcPts val="500"/>
              </a:spcBef>
            </a:pPr>
            <a:endParaRPr lang="en-US" kern="0" dirty="0"/>
          </a:p>
          <a:p>
            <a:pPr marL="0" indent="0" defTabSz="914400">
              <a:spcBef>
                <a:spcPts val="500"/>
              </a:spcBef>
              <a:buFontTx/>
              <a:buNone/>
            </a:pPr>
            <a:endParaRPr lang="en-US" kern="0" dirty="0"/>
          </a:p>
        </p:txBody>
      </p:sp>
      <p:sp>
        <p:nvSpPr>
          <p:cNvPr id="10" name="Content Placeholder 1">
            <a:hlinkClick r:id="rId7"/>
          </p:cNvPr>
          <p:cNvSpPr txBox="1">
            <a:spLocks/>
          </p:cNvSpPr>
          <p:nvPr/>
        </p:nvSpPr>
        <p:spPr bwMode="auto">
          <a:xfrm>
            <a:off x="492948" y="1226755"/>
            <a:ext cx="11174904" cy="57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 marL="365696" indent="-365696" algn="l" rtl="0" eaLnBrk="1" fontAlgn="base" hangingPunct="1">
              <a:lnSpc>
                <a:spcPct val="90000"/>
              </a:lnSpc>
              <a:spcBef>
                <a:spcPts val="2666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7797" indent="-304747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Char char="–"/>
              <a:defRPr sz="24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1445431" indent="-226444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2133227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720" indent="-30474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21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anose="020B0606020202030204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rtl="0" eaLnBrk="1" fontAlgn="base" hangingPunct="1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rtl="0" eaLnBrk="1" fontAlgn="base" hangingPunct="1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rtl="0" eaLnBrk="1" fontAlgn="base" hangingPunct="1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ctr">
              <a:spcBef>
                <a:spcPts val="600"/>
              </a:spcBef>
              <a:buFontTx/>
              <a:buNone/>
            </a:pPr>
            <a:r>
              <a:rPr lang="en-US" kern="0" dirty="0" err="1"/>
              <a:t>Neuerungen</a:t>
            </a:r>
            <a:r>
              <a:rPr lang="en-US" kern="0" dirty="0"/>
              <a:t> S8 (</a:t>
            </a:r>
            <a:r>
              <a:rPr lang="en-US" kern="0" dirty="0" err="1"/>
              <a:t>Englisch</a:t>
            </a:r>
            <a:r>
              <a:rPr lang="en-US" kern="0" dirty="0"/>
              <a:t>)</a:t>
            </a:r>
          </a:p>
          <a:p>
            <a:pPr defTabSz="914400">
              <a:spcBef>
                <a:spcPts val="500"/>
              </a:spcBef>
            </a:pPr>
            <a:endParaRPr lang="en-US" kern="0" dirty="0"/>
          </a:p>
          <a:p>
            <a:pPr defTabSz="914400">
              <a:spcBef>
                <a:spcPts val="500"/>
              </a:spcBef>
            </a:pPr>
            <a:endParaRPr lang="en-US" kern="0" dirty="0"/>
          </a:p>
          <a:p>
            <a:pPr marL="0" indent="0" defTabSz="914400">
              <a:spcBef>
                <a:spcPts val="500"/>
              </a:spcBef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4660645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ctrTitle"/>
          </p:nvPr>
        </p:nvSpPr>
        <p:spPr>
          <a:xfrm>
            <a:off x="809625" y="5201876"/>
            <a:ext cx="9834894" cy="1024128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www.bentley.com/prosteel</a:t>
            </a:r>
            <a:endParaRPr lang="en-US" sz="27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6032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neu</a:t>
            </a:r>
            <a:r>
              <a:rPr lang="en-US" dirty="0"/>
              <a:t> in S8?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568036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/>
              <a:t>DWG Adapter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ProSteel</a:t>
            </a:r>
            <a:r>
              <a:rPr lang="en-US" dirty="0"/>
              <a:t> und AutoCAD </a:t>
            </a:r>
            <a:r>
              <a:rPr lang="en-US" dirty="0" err="1"/>
              <a:t>Objekte</a:t>
            </a:r>
            <a:endParaRPr lang="en-US" dirty="0"/>
          </a:p>
          <a:p>
            <a:pPr lvl="1" fontAlgn="ctr">
              <a:spcBef>
                <a:spcPts val="6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98" y="2058029"/>
            <a:ext cx="3875786" cy="2954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604" y="1758065"/>
            <a:ext cx="6387148" cy="4319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666" y="1848335"/>
            <a:ext cx="7544245" cy="416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15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neu</a:t>
            </a:r>
            <a:r>
              <a:rPr lang="en-US" dirty="0"/>
              <a:t> in S8?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568036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Plattenverlegetool</a:t>
            </a:r>
            <a:endParaRPr lang="en-US" dirty="0"/>
          </a:p>
          <a:p>
            <a:pPr lvl="1" fontAlgn="ctr">
              <a:spcBef>
                <a:spcPts val="6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21" y="2257858"/>
            <a:ext cx="3352800" cy="3152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368" y="2257858"/>
            <a:ext cx="5048250" cy="3114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78" y="300037"/>
            <a:ext cx="7715250" cy="6257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378" y="300037"/>
            <a:ext cx="7715250" cy="6257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378" y="300037"/>
            <a:ext cx="771525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63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neu</a:t>
            </a:r>
            <a:r>
              <a:rPr lang="en-US" dirty="0"/>
              <a:t> in S8?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568036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Detailcenter</a:t>
            </a:r>
            <a:r>
              <a:rPr lang="en-US" dirty="0"/>
              <a:t> </a:t>
            </a:r>
            <a:r>
              <a:rPr lang="en-US" dirty="0" err="1"/>
              <a:t>Optimierung</a:t>
            </a:r>
            <a:r>
              <a:rPr lang="en-US" dirty="0"/>
              <a:t> </a:t>
            </a:r>
            <a:r>
              <a:rPr lang="en-US" dirty="0" err="1"/>
              <a:t>Bemassung</a:t>
            </a:r>
            <a:endParaRPr lang="en-US" dirty="0"/>
          </a:p>
          <a:p>
            <a:pPr lvl="1" fontAlgn="ctr">
              <a:spcBef>
                <a:spcPts val="6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313" y="2058029"/>
            <a:ext cx="5183759" cy="3793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7" y="1787237"/>
            <a:ext cx="7443635" cy="4570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57" y="1787237"/>
            <a:ext cx="6200051" cy="462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247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neu</a:t>
            </a:r>
            <a:r>
              <a:rPr lang="en-US" dirty="0"/>
              <a:t> in S8?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568036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/>
              <a:t>NC </a:t>
            </a:r>
            <a:r>
              <a:rPr lang="en-US" dirty="0" err="1"/>
              <a:t>Ausgabe</a:t>
            </a:r>
            <a:r>
              <a:rPr lang="en-US" dirty="0"/>
              <a:t> </a:t>
            </a:r>
            <a:r>
              <a:rPr lang="en-US" dirty="0" err="1"/>
              <a:t>komplett</a:t>
            </a:r>
            <a:r>
              <a:rPr lang="en-US" dirty="0"/>
              <a:t> </a:t>
            </a:r>
            <a:r>
              <a:rPr lang="en-US" dirty="0" err="1"/>
              <a:t>überarbeitet</a:t>
            </a:r>
            <a:endParaRPr lang="en-US" dirty="0"/>
          </a:p>
          <a:p>
            <a:pPr lvl="1" fontAlgn="ctr">
              <a:spcBef>
                <a:spcPts val="6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82" y="2220468"/>
            <a:ext cx="337185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871" y="1787237"/>
            <a:ext cx="6850717" cy="435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3498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neu</a:t>
            </a:r>
            <a:r>
              <a:rPr lang="en-US" dirty="0"/>
              <a:t> in S8?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568036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/>
              <a:t>IFC Export</a:t>
            </a:r>
          </a:p>
          <a:p>
            <a:pPr lvl="1" fontAlgn="ctr">
              <a:spcBef>
                <a:spcPts val="6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87" y="2058029"/>
            <a:ext cx="3343275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057" y="2058029"/>
            <a:ext cx="5826011" cy="3714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87" y="1787237"/>
            <a:ext cx="6830441" cy="449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52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neu</a:t>
            </a:r>
            <a:r>
              <a:rPr lang="en-US" dirty="0"/>
              <a:t> in S8?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568036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Treppe</a:t>
            </a:r>
            <a:r>
              <a:rPr lang="en-US" dirty="0"/>
              <a:t> </a:t>
            </a:r>
            <a:r>
              <a:rPr lang="en-US" dirty="0" err="1"/>
              <a:t>erweitert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verschiedenen</a:t>
            </a:r>
            <a:r>
              <a:rPr lang="en-US" dirty="0"/>
              <a:t> </a:t>
            </a:r>
            <a:r>
              <a:rPr lang="en-US" dirty="0" err="1"/>
              <a:t>Optionen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Beispiel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Stufen</a:t>
            </a:r>
            <a:endParaRPr lang="en-US" dirty="0"/>
          </a:p>
          <a:p>
            <a:pPr lvl="1" fontAlgn="ctr">
              <a:spcBef>
                <a:spcPts val="6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01" y="1905571"/>
            <a:ext cx="81343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1025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neu</a:t>
            </a:r>
            <a:r>
              <a:rPr lang="en-US" dirty="0"/>
              <a:t> in S8?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2882" y="1219201"/>
            <a:ext cx="11174904" cy="568036"/>
          </a:xfrm>
        </p:spPr>
        <p:txBody>
          <a:bodyPr/>
          <a:lstStyle/>
          <a:p>
            <a:pPr marL="0" indent="0" fontAlgn="ctr">
              <a:spcBef>
                <a:spcPts val="600"/>
              </a:spcBef>
              <a:buNone/>
            </a:pPr>
            <a:r>
              <a:rPr lang="en-US" dirty="0" err="1"/>
              <a:t>Verbesserungen</a:t>
            </a:r>
            <a:r>
              <a:rPr lang="en-US" dirty="0"/>
              <a:t> </a:t>
            </a:r>
            <a:r>
              <a:rPr lang="en-US" dirty="0" err="1"/>
              <a:t>Geländer</a:t>
            </a:r>
            <a:endParaRPr lang="en-US" dirty="0"/>
          </a:p>
          <a:p>
            <a:pPr lvl="1" fontAlgn="ctr">
              <a:spcBef>
                <a:spcPts val="6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 marL="0" indent="0">
              <a:spcBef>
                <a:spcPts val="50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00" y="1024804"/>
            <a:ext cx="8765809" cy="5094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00" y="948409"/>
            <a:ext cx="9010650" cy="521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09" y="2036580"/>
            <a:ext cx="4858827" cy="415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68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ntley2011">
  <a:themeElements>
    <a:clrScheme name="Custom 1">
      <a:dk1>
        <a:srgbClr val="002A44"/>
      </a:dk1>
      <a:lt1>
        <a:srgbClr val="FFFFFF"/>
      </a:lt1>
      <a:dk2>
        <a:srgbClr val="000000"/>
      </a:dk2>
      <a:lt2>
        <a:srgbClr val="A6AFB7"/>
      </a:lt2>
      <a:accent1>
        <a:srgbClr val="55A51C"/>
      </a:accent1>
      <a:accent2>
        <a:srgbClr val="002A44"/>
      </a:accent2>
      <a:accent3>
        <a:srgbClr val="B2D1AE"/>
      </a:accent3>
      <a:accent4>
        <a:srgbClr val="A6AFB7"/>
      </a:accent4>
      <a:accent5>
        <a:srgbClr val="61BC47"/>
      </a:accent5>
      <a:accent6>
        <a:srgbClr val="005386"/>
      </a:accent6>
      <a:hlink>
        <a:srgbClr val="55A51C"/>
      </a:hlink>
      <a:folHlink>
        <a:srgbClr val="005386"/>
      </a:folHlink>
    </a:clrScheme>
    <a:fontScheme name="Bentley Corporate">
      <a:majorFont>
        <a:latin typeface="Arial Narrow"/>
        <a:ea typeface="MS PGothic"/>
        <a:cs typeface="MS PGothic"/>
      </a:majorFont>
      <a:minorFont>
        <a:latin typeface="Arial Narrow"/>
        <a:ea typeface="MS PGothic"/>
        <a:cs typeface="MS PGothic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 Narrow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925</Words>
  <Application>Microsoft Office PowerPoint</Application>
  <PresentationFormat>Custom</PresentationFormat>
  <Paragraphs>176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MS PGothic</vt:lpstr>
      <vt:lpstr>Arial</vt:lpstr>
      <vt:lpstr>Arial Narrow</vt:lpstr>
      <vt:lpstr>Calibri</vt:lpstr>
      <vt:lpstr>Verdana</vt:lpstr>
      <vt:lpstr>Bentley2011</vt:lpstr>
      <vt:lpstr>The Power of ProSteel V8i Ss8 Umsteigen auf die neueste Version von ProSteel</vt:lpstr>
      <vt:lpstr>Warum umsteigen?</vt:lpstr>
      <vt:lpstr>Was ist neu in S8?</vt:lpstr>
      <vt:lpstr>Was ist neu in S8?</vt:lpstr>
      <vt:lpstr>Was ist neu in S8?</vt:lpstr>
      <vt:lpstr>Was ist neu in S8?</vt:lpstr>
      <vt:lpstr>Was ist neu in S8?</vt:lpstr>
      <vt:lpstr>Was ist neu in S8?</vt:lpstr>
      <vt:lpstr>Was ist neu in S8?</vt:lpstr>
      <vt:lpstr>Was ist neu in S8?</vt:lpstr>
      <vt:lpstr>Was ist neu in S8?</vt:lpstr>
      <vt:lpstr>Was ist neu in S8?</vt:lpstr>
      <vt:lpstr>Was ist neu in S8?</vt:lpstr>
      <vt:lpstr>Vorteile PowerProSteel</vt:lpstr>
      <vt:lpstr>Vorteile PowerProSteel</vt:lpstr>
      <vt:lpstr>Vorteile PowerProSteel</vt:lpstr>
      <vt:lpstr>Vorteile PowerProSteel</vt:lpstr>
      <vt:lpstr>Vorteile PowerProSteel</vt:lpstr>
      <vt:lpstr>Vorteile PowerProSteel</vt:lpstr>
      <vt:lpstr>Vorteile PowerProSteel</vt:lpstr>
      <vt:lpstr>ProSteelTools</vt:lpstr>
      <vt:lpstr>ProSteelTools</vt:lpstr>
      <vt:lpstr>ProSteelTools</vt:lpstr>
      <vt:lpstr>ProSteelTools</vt:lpstr>
      <vt:lpstr>ProSteelTools</vt:lpstr>
      <vt:lpstr>Links</vt:lpstr>
      <vt:lpstr>THANK YOU www.bentley.com/prosteel</vt:lpstr>
    </vt:vector>
  </TitlesOfParts>
  <Company>Bentley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chris.barron</dc:creator>
  <cp:lastModifiedBy>Johannes Michalowsky</cp:lastModifiedBy>
  <cp:revision>248</cp:revision>
  <cp:lastPrinted>2016-05-18T12:34:51Z</cp:lastPrinted>
  <dcterms:created xsi:type="dcterms:W3CDTF">2012-08-16T12:55:59Z</dcterms:created>
  <dcterms:modified xsi:type="dcterms:W3CDTF">2019-03-01T12:31:27Z</dcterms:modified>
</cp:coreProperties>
</file>