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87" r:id="rId2"/>
    <p:sldId id="311" r:id="rId3"/>
    <p:sldId id="567" r:id="rId4"/>
    <p:sldId id="4005" r:id="rId5"/>
    <p:sldId id="3933" r:id="rId6"/>
    <p:sldId id="338" r:id="rId7"/>
    <p:sldId id="342" r:id="rId8"/>
    <p:sldId id="343" r:id="rId9"/>
    <p:sldId id="4021" r:id="rId10"/>
    <p:sldId id="344" r:id="rId11"/>
    <p:sldId id="345" r:id="rId12"/>
    <p:sldId id="346" r:id="rId13"/>
    <p:sldId id="347" r:id="rId14"/>
    <p:sldId id="348" r:id="rId15"/>
    <p:sldId id="3996" r:id="rId16"/>
    <p:sldId id="4007" r:id="rId17"/>
    <p:sldId id="3961" r:id="rId18"/>
    <p:sldId id="3985" r:id="rId19"/>
    <p:sldId id="482" r:id="rId20"/>
    <p:sldId id="483" r:id="rId21"/>
    <p:sldId id="3967" r:id="rId22"/>
    <p:sldId id="3968" r:id="rId23"/>
    <p:sldId id="484" r:id="rId24"/>
    <p:sldId id="4008" r:id="rId25"/>
    <p:sldId id="4009" r:id="rId26"/>
    <p:sldId id="3953" r:id="rId27"/>
    <p:sldId id="4014" r:id="rId28"/>
    <p:sldId id="4015" r:id="rId29"/>
    <p:sldId id="4017" r:id="rId30"/>
    <p:sldId id="4019" r:id="rId31"/>
    <p:sldId id="4016" r:id="rId32"/>
    <p:sldId id="4020" r:id="rId33"/>
    <p:sldId id="3986" r:id="rId34"/>
    <p:sldId id="4011" r:id="rId35"/>
    <p:sldId id="4012" r:id="rId36"/>
    <p:sldId id="273" r:id="rId37"/>
    <p:sldId id="464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公司介绍" id="{E83F6EC3-8839-4D17-BE86-63A56DC2C09B}">
          <p14:sldIdLst>
            <p14:sldId id="287"/>
            <p14:sldId id="311"/>
            <p14:sldId id="567"/>
            <p14:sldId id="4005"/>
            <p14:sldId id="3933"/>
            <p14:sldId id="338"/>
            <p14:sldId id="342"/>
            <p14:sldId id="343"/>
            <p14:sldId id="4021"/>
            <p14:sldId id="344"/>
            <p14:sldId id="345"/>
            <p14:sldId id="346"/>
            <p14:sldId id="347"/>
            <p14:sldId id="348"/>
            <p14:sldId id="3996"/>
            <p14:sldId id="4007"/>
            <p14:sldId id="3961"/>
            <p14:sldId id="3985"/>
            <p14:sldId id="482"/>
            <p14:sldId id="483"/>
            <p14:sldId id="3967"/>
            <p14:sldId id="3968"/>
            <p14:sldId id="484"/>
            <p14:sldId id="4008"/>
            <p14:sldId id="4009"/>
            <p14:sldId id="3953"/>
            <p14:sldId id="4014"/>
            <p14:sldId id="4015"/>
            <p14:sldId id="4017"/>
            <p14:sldId id="4019"/>
            <p14:sldId id="4016"/>
            <p14:sldId id="4020"/>
            <p14:sldId id="3986"/>
            <p14:sldId id="4011"/>
            <p14:sldId id="4012"/>
            <p14:sldId id="273"/>
          </p14:sldIdLst>
        </p14:section>
        <p14:section name="End" id="{9EBB4019-82C6-4AFB-B19B-101597B32056}">
          <p14:sldIdLst>
            <p14:sldId id="46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228" autoAdjust="0"/>
  </p:normalViewPr>
  <p:slideViewPr>
    <p:cSldViewPr snapToGrid="0">
      <p:cViewPr varScale="1">
        <p:scale>
          <a:sx n="80" d="100"/>
          <a:sy n="80" d="100"/>
        </p:scale>
        <p:origin x="74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4C677B-C624-47AA-BABE-5E9EA25A5548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C1A669-C026-4B7D-88BB-98846D9D795E}">
      <dgm:prSet phldrT="[Text]" custT="1"/>
      <dgm:spPr>
        <a:solidFill>
          <a:srgbClr val="7030A0"/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zh-CN" altLang="en-US" sz="2400" b="1" dirty="0">
              <a:latin typeface="黑体" pitchFamily="49" charset="-122"/>
              <a:ea typeface="黑体" pitchFamily="49" charset="-122"/>
            </a:rPr>
            <a:t>四要素</a:t>
          </a:r>
          <a:endParaRPr lang="en-US" sz="2400" b="1" dirty="0">
            <a:latin typeface="黑体" pitchFamily="49" charset="-122"/>
            <a:ea typeface="黑体" pitchFamily="49" charset="-122"/>
          </a:endParaRPr>
        </a:p>
      </dgm:t>
    </dgm:pt>
    <dgm:pt modelId="{C8C9720A-E5E3-4D27-986D-B23817ABE032}" type="parTrans" cxnId="{3449CD99-7C9B-48AE-8C11-31A08A2056FB}">
      <dgm:prSet/>
      <dgm:spPr/>
      <dgm:t>
        <a:bodyPr/>
        <a:lstStyle/>
        <a:p>
          <a:endParaRPr lang="en-US"/>
        </a:p>
      </dgm:t>
    </dgm:pt>
    <dgm:pt modelId="{7655A13D-BDFD-4535-B153-69772BEB08DA}" type="sibTrans" cxnId="{3449CD99-7C9B-48AE-8C11-31A08A2056FB}">
      <dgm:prSet/>
      <dgm:spPr/>
      <dgm:t>
        <a:bodyPr/>
        <a:lstStyle/>
        <a:p>
          <a:endParaRPr lang="en-US"/>
        </a:p>
      </dgm:t>
    </dgm:pt>
    <dgm:pt modelId="{4D85183D-5978-4AAF-8338-A541BDE90EA4}">
      <dgm:prSet phldrT="[Text]"/>
      <dgm:spPr/>
      <dgm:t>
        <a:bodyPr/>
        <a:lstStyle/>
        <a:p>
          <a:r>
            <a:rPr lang="zh-CN" altLang="en-US" dirty="0">
              <a:latin typeface="宋体" panose="02010600030101010101" pitchFamily="2" charset="-122"/>
              <a:ea typeface="宋体" panose="02010600030101010101" pitchFamily="2" charset="-122"/>
            </a:rPr>
            <a:t>人（权限）</a:t>
          </a:r>
          <a:endParaRPr lang="en-US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0D2D9DAA-7E3E-4DE2-B048-38415EF1123F}" type="parTrans" cxnId="{E522F091-214E-43C4-A1DE-906090397E57}">
      <dgm:prSet/>
      <dgm:spPr/>
      <dgm:t>
        <a:bodyPr/>
        <a:lstStyle/>
        <a:p>
          <a:endParaRPr lang="en-US"/>
        </a:p>
      </dgm:t>
    </dgm:pt>
    <dgm:pt modelId="{C8388CFB-2651-4A43-95C7-402B8E462CC6}" type="sibTrans" cxnId="{E522F091-214E-43C4-A1DE-906090397E57}">
      <dgm:prSet/>
      <dgm:spPr/>
      <dgm:t>
        <a:bodyPr/>
        <a:lstStyle/>
        <a:p>
          <a:endParaRPr lang="en-US"/>
        </a:p>
      </dgm:t>
    </dgm:pt>
    <dgm:pt modelId="{1A52C9D3-91F0-4D95-8CD8-59B02E09328C}">
      <dgm:prSet/>
      <dgm:spPr/>
      <dgm:t>
        <a:bodyPr/>
        <a:lstStyle/>
        <a:p>
          <a:r>
            <a:rPr lang="zh-CN" altLang="en-US" dirty="0">
              <a:latin typeface="宋体" panose="02010600030101010101" pitchFamily="2" charset="-122"/>
              <a:ea typeface="宋体" panose="02010600030101010101" pitchFamily="2" charset="-122"/>
            </a:rPr>
            <a:t>工程环境</a:t>
          </a:r>
          <a:endParaRPr lang="en-US" altLang="zh-CN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AD89E35C-D292-48FE-8344-B8AE49FC0B49}" type="parTrans" cxnId="{637F231D-72B9-495C-A6DB-915B3741094F}">
      <dgm:prSet/>
      <dgm:spPr/>
      <dgm:t>
        <a:bodyPr/>
        <a:lstStyle/>
        <a:p>
          <a:endParaRPr lang="en-US"/>
        </a:p>
      </dgm:t>
    </dgm:pt>
    <dgm:pt modelId="{29CDA850-F035-4D33-B0DC-14776D456364}" type="sibTrans" cxnId="{637F231D-72B9-495C-A6DB-915B3741094F}">
      <dgm:prSet/>
      <dgm:spPr/>
      <dgm:t>
        <a:bodyPr/>
        <a:lstStyle/>
        <a:p>
          <a:endParaRPr lang="en-US"/>
        </a:p>
      </dgm:t>
    </dgm:pt>
    <dgm:pt modelId="{76F5957F-8D30-4593-9220-1C3FF391088A}">
      <dgm:prSet/>
      <dgm:spPr/>
      <dgm:t>
        <a:bodyPr/>
        <a:lstStyle/>
        <a:p>
          <a:r>
            <a:rPr lang="zh-CN" altLang="en-US" dirty="0">
              <a:latin typeface="宋体" panose="02010600030101010101" pitchFamily="2" charset="-122"/>
              <a:ea typeface="宋体" panose="02010600030101010101" pitchFamily="2" charset="-122"/>
            </a:rPr>
            <a:t>工作流程</a:t>
          </a:r>
          <a:endParaRPr lang="en-US" altLang="zh-CN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84BACF39-ADFD-4F84-BD98-E998C3196D5D}" type="parTrans" cxnId="{BF1FAD44-B1D8-4922-8833-9171F1726171}">
      <dgm:prSet/>
      <dgm:spPr/>
      <dgm:t>
        <a:bodyPr/>
        <a:lstStyle/>
        <a:p>
          <a:endParaRPr lang="en-US"/>
        </a:p>
      </dgm:t>
    </dgm:pt>
    <dgm:pt modelId="{5D8B328C-A544-40F9-B552-0D4E6C3BC9FD}" type="sibTrans" cxnId="{BF1FAD44-B1D8-4922-8833-9171F1726171}">
      <dgm:prSet/>
      <dgm:spPr/>
      <dgm:t>
        <a:bodyPr/>
        <a:lstStyle/>
        <a:p>
          <a:endParaRPr lang="en-US"/>
        </a:p>
      </dgm:t>
    </dgm:pt>
    <dgm:pt modelId="{6BA5DF91-1772-4DEB-963C-1A76FB1B1E15}">
      <dgm:prSet phldrT="[Text]"/>
      <dgm:spPr/>
      <dgm:t>
        <a:bodyPr/>
        <a:lstStyle/>
        <a:p>
          <a:r>
            <a:rPr lang="zh-CN" altLang="en-US" dirty="0">
              <a:latin typeface="宋体" panose="02010600030101010101" pitchFamily="2" charset="-122"/>
              <a:ea typeface="宋体" panose="02010600030101010101" pitchFamily="2" charset="-122"/>
            </a:rPr>
            <a:t>工作内容</a:t>
          </a:r>
          <a:endParaRPr lang="en-US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CBD1EC72-A52E-4328-AF72-FDE65DCE9AC8}" type="parTrans" cxnId="{70E51905-A72B-4725-9FB6-6C7B906ED8E3}">
      <dgm:prSet/>
      <dgm:spPr/>
      <dgm:t>
        <a:bodyPr/>
        <a:lstStyle/>
        <a:p>
          <a:endParaRPr lang="en-US"/>
        </a:p>
      </dgm:t>
    </dgm:pt>
    <dgm:pt modelId="{7E7230A5-2FEF-4B52-B8DA-4567651762C9}" type="sibTrans" cxnId="{70E51905-A72B-4725-9FB6-6C7B906ED8E3}">
      <dgm:prSet/>
      <dgm:spPr/>
      <dgm:t>
        <a:bodyPr/>
        <a:lstStyle/>
        <a:p>
          <a:endParaRPr lang="en-US"/>
        </a:p>
      </dgm:t>
    </dgm:pt>
    <dgm:pt modelId="{12DE0DB2-0003-4243-802C-68F126F92D7A}" type="pres">
      <dgm:prSet presAssocID="{854C677B-C624-47AA-BABE-5E9EA25A5548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F37575DA-AF69-4902-9CBE-4EC4FB126731}" type="pres">
      <dgm:prSet presAssocID="{854C677B-C624-47AA-BABE-5E9EA25A5548}" presName="cycle" presStyleCnt="0"/>
      <dgm:spPr/>
    </dgm:pt>
    <dgm:pt modelId="{9491E8CA-1800-4332-A745-272406E2818C}" type="pres">
      <dgm:prSet presAssocID="{854C677B-C624-47AA-BABE-5E9EA25A5548}" presName="centerShape" presStyleCnt="0"/>
      <dgm:spPr/>
    </dgm:pt>
    <dgm:pt modelId="{0D2CCF55-4FD7-45A2-8DDB-0FF235DCE9DE}" type="pres">
      <dgm:prSet presAssocID="{854C677B-C624-47AA-BABE-5E9EA25A5548}" presName="connSite" presStyleLbl="node1" presStyleIdx="0" presStyleCnt="2"/>
      <dgm:spPr/>
    </dgm:pt>
    <dgm:pt modelId="{D5E7B7AC-4BF7-42A2-A5BA-9AB52F5B1E27}" type="pres">
      <dgm:prSet presAssocID="{854C677B-C624-47AA-BABE-5E9EA25A5548}" presName="visible" presStyleLbl="node1" presStyleIdx="0" presStyleCnt="2" custScaleX="189110" custScaleY="118394" custLinFactNeighborX="-29414" custLinFactNeighborY="148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BFE3D32-3A37-4337-BDCF-B2FDC324F04C}" type="pres">
      <dgm:prSet presAssocID="{C8C9720A-E5E3-4D27-986D-B23817ABE032}" presName="Name25" presStyleLbl="parChTrans1D1" presStyleIdx="0" presStyleCnt="1"/>
      <dgm:spPr/>
    </dgm:pt>
    <dgm:pt modelId="{F56EA76E-1913-49F0-A2EF-529F2ED17B76}" type="pres">
      <dgm:prSet presAssocID="{4BC1A669-C026-4B7D-88BB-98846D9D795E}" presName="node" presStyleCnt="0"/>
      <dgm:spPr/>
    </dgm:pt>
    <dgm:pt modelId="{B354F38F-4B13-426C-AF24-F25CCD245A8B}" type="pres">
      <dgm:prSet presAssocID="{4BC1A669-C026-4B7D-88BB-98846D9D795E}" presName="parentNode" presStyleLbl="node1" presStyleIdx="1" presStyleCnt="2" custScaleX="103019" custLinFactX="57614" custLinFactNeighborX="100000" custLinFactNeighborY="2731">
        <dgm:presLayoutVars>
          <dgm:chMax val="1"/>
          <dgm:bulletEnabled val="1"/>
        </dgm:presLayoutVars>
      </dgm:prSet>
      <dgm:spPr/>
    </dgm:pt>
    <dgm:pt modelId="{74E5DEDC-791B-4889-AD6D-4C6F89B0A0A5}" type="pres">
      <dgm:prSet presAssocID="{4BC1A669-C026-4B7D-88BB-98846D9D795E}" presName="childNode" presStyleLbl="revTx" presStyleIdx="0" presStyleCnt="1">
        <dgm:presLayoutVars>
          <dgm:bulletEnabled val="1"/>
        </dgm:presLayoutVars>
      </dgm:prSet>
      <dgm:spPr/>
    </dgm:pt>
  </dgm:ptLst>
  <dgm:cxnLst>
    <dgm:cxn modelId="{70E51905-A72B-4725-9FB6-6C7B906ED8E3}" srcId="{4BC1A669-C026-4B7D-88BB-98846D9D795E}" destId="{6BA5DF91-1772-4DEB-963C-1A76FB1B1E15}" srcOrd="1" destOrd="0" parTransId="{CBD1EC72-A52E-4328-AF72-FDE65DCE9AC8}" sibTransId="{7E7230A5-2FEF-4B52-B8DA-4567651762C9}"/>
    <dgm:cxn modelId="{637F231D-72B9-495C-A6DB-915B3741094F}" srcId="{4BC1A669-C026-4B7D-88BB-98846D9D795E}" destId="{1A52C9D3-91F0-4D95-8CD8-59B02E09328C}" srcOrd="2" destOrd="0" parTransId="{AD89E35C-D292-48FE-8344-B8AE49FC0B49}" sibTransId="{29CDA850-F035-4D33-B0DC-14776D456364}"/>
    <dgm:cxn modelId="{52175728-3E98-4453-9B3D-DEFA7EAF52B1}" type="presOf" srcId="{76F5957F-8D30-4593-9220-1C3FF391088A}" destId="{74E5DEDC-791B-4889-AD6D-4C6F89B0A0A5}" srcOrd="0" destOrd="3" presId="urn:microsoft.com/office/officeart/2005/8/layout/radial2"/>
    <dgm:cxn modelId="{BF1FAD44-B1D8-4922-8833-9171F1726171}" srcId="{4BC1A669-C026-4B7D-88BB-98846D9D795E}" destId="{76F5957F-8D30-4593-9220-1C3FF391088A}" srcOrd="3" destOrd="0" parTransId="{84BACF39-ADFD-4F84-BD98-E998C3196D5D}" sibTransId="{5D8B328C-A544-40F9-B552-0D4E6C3BC9FD}"/>
    <dgm:cxn modelId="{B8F1504A-FAE8-410D-A69B-02F8EB95EAAC}" type="presOf" srcId="{6BA5DF91-1772-4DEB-963C-1A76FB1B1E15}" destId="{74E5DEDC-791B-4889-AD6D-4C6F89B0A0A5}" srcOrd="0" destOrd="1" presId="urn:microsoft.com/office/officeart/2005/8/layout/radial2"/>
    <dgm:cxn modelId="{E522F091-214E-43C4-A1DE-906090397E57}" srcId="{4BC1A669-C026-4B7D-88BB-98846D9D795E}" destId="{4D85183D-5978-4AAF-8338-A541BDE90EA4}" srcOrd="0" destOrd="0" parTransId="{0D2D9DAA-7E3E-4DE2-B048-38415EF1123F}" sibTransId="{C8388CFB-2651-4A43-95C7-402B8E462CC6}"/>
    <dgm:cxn modelId="{3449CD99-7C9B-48AE-8C11-31A08A2056FB}" srcId="{854C677B-C624-47AA-BABE-5E9EA25A5548}" destId="{4BC1A669-C026-4B7D-88BB-98846D9D795E}" srcOrd="0" destOrd="0" parTransId="{C8C9720A-E5E3-4D27-986D-B23817ABE032}" sibTransId="{7655A13D-BDFD-4535-B153-69772BEB08DA}"/>
    <dgm:cxn modelId="{7C69E89D-E941-4C75-99CB-CC71E7E3BABC}" type="presOf" srcId="{1A52C9D3-91F0-4D95-8CD8-59B02E09328C}" destId="{74E5DEDC-791B-4889-AD6D-4C6F89B0A0A5}" srcOrd="0" destOrd="2" presId="urn:microsoft.com/office/officeart/2005/8/layout/radial2"/>
    <dgm:cxn modelId="{04B64AA3-496E-4F2D-8C79-E997E7550A4A}" type="presOf" srcId="{4D85183D-5978-4AAF-8338-A541BDE90EA4}" destId="{74E5DEDC-791B-4889-AD6D-4C6F89B0A0A5}" srcOrd="0" destOrd="0" presId="urn:microsoft.com/office/officeart/2005/8/layout/radial2"/>
    <dgm:cxn modelId="{F2120CE7-9C66-4F63-B44E-F80079EDFED4}" type="presOf" srcId="{4BC1A669-C026-4B7D-88BB-98846D9D795E}" destId="{B354F38F-4B13-426C-AF24-F25CCD245A8B}" srcOrd="0" destOrd="0" presId="urn:microsoft.com/office/officeart/2005/8/layout/radial2"/>
    <dgm:cxn modelId="{5A5596EE-E9F0-48A5-B6F3-55B08BA27104}" type="presOf" srcId="{C8C9720A-E5E3-4D27-986D-B23817ABE032}" destId="{5BFE3D32-3A37-4337-BDCF-B2FDC324F04C}" srcOrd="0" destOrd="0" presId="urn:microsoft.com/office/officeart/2005/8/layout/radial2"/>
    <dgm:cxn modelId="{D08C79F3-CD2B-42D2-82FE-DF6853EED2CF}" type="presOf" srcId="{854C677B-C624-47AA-BABE-5E9EA25A5548}" destId="{12DE0DB2-0003-4243-802C-68F126F92D7A}" srcOrd="0" destOrd="0" presId="urn:microsoft.com/office/officeart/2005/8/layout/radial2"/>
    <dgm:cxn modelId="{1B6C8B94-9AE6-4BCA-AA05-F77799C3D072}" type="presParOf" srcId="{12DE0DB2-0003-4243-802C-68F126F92D7A}" destId="{F37575DA-AF69-4902-9CBE-4EC4FB126731}" srcOrd="0" destOrd="0" presId="urn:microsoft.com/office/officeart/2005/8/layout/radial2"/>
    <dgm:cxn modelId="{813C0407-8402-4834-BD80-26D1A9D289F0}" type="presParOf" srcId="{F37575DA-AF69-4902-9CBE-4EC4FB126731}" destId="{9491E8CA-1800-4332-A745-272406E2818C}" srcOrd="0" destOrd="0" presId="urn:microsoft.com/office/officeart/2005/8/layout/radial2"/>
    <dgm:cxn modelId="{93021A23-48B7-4DE3-97E7-84CB5664A4C8}" type="presParOf" srcId="{9491E8CA-1800-4332-A745-272406E2818C}" destId="{0D2CCF55-4FD7-45A2-8DDB-0FF235DCE9DE}" srcOrd="0" destOrd="0" presId="urn:microsoft.com/office/officeart/2005/8/layout/radial2"/>
    <dgm:cxn modelId="{9C0E58AD-1AFC-433C-B5CC-392483C6510D}" type="presParOf" srcId="{9491E8CA-1800-4332-A745-272406E2818C}" destId="{D5E7B7AC-4BF7-42A2-A5BA-9AB52F5B1E27}" srcOrd="1" destOrd="0" presId="urn:microsoft.com/office/officeart/2005/8/layout/radial2"/>
    <dgm:cxn modelId="{06AAA1E5-1DB0-458D-9895-E6015A37EE9B}" type="presParOf" srcId="{F37575DA-AF69-4902-9CBE-4EC4FB126731}" destId="{5BFE3D32-3A37-4337-BDCF-B2FDC324F04C}" srcOrd="1" destOrd="0" presId="urn:microsoft.com/office/officeart/2005/8/layout/radial2"/>
    <dgm:cxn modelId="{0D65E805-B1FF-4ADB-9AFF-8EF58B7C0524}" type="presParOf" srcId="{F37575DA-AF69-4902-9CBE-4EC4FB126731}" destId="{F56EA76E-1913-49F0-A2EF-529F2ED17B76}" srcOrd="2" destOrd="0" presId="urn:microsoft.com/office/officeart/2005/8/layout/radial2"/>
    <dgm:cxn modelId="{9D5649A6-304A-43DE-8F2F-8388E5F85734}" type="presParOf" srcId="{F56EA76E-1913-49F0-A2EF-529F2ED17B76}" destId="{B354F38F-4B13-426C-AF24-F25CCD245A8B}" srcOrd="0" destOrd="0" presId="urn:microsoft.com/office/officeart/2005/8/layout/radial2"/>
    <dgm:cxn modelId="{4E5BBADB-C4D3-4786-8571-AF2B636CE087}" type="presParOf" srcId="{F56EA76E-1913-49F0-A2EF-529F2ED17B76}" destId="{74E5DEDC-791B-4889-AD6D-4C6F89B0A0A5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82E5FE-9E67-4686-BEF4-1A1AB0884D1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9F8AE1-CF0D-4D44-8599-A31FA6D00EA1}">
      <dgm:prSet custT="1"/>
      <dgm:spPr/>
      <dgm:t>
        <a:bodyPr/>
        <a:lstStyle/>
        <a:p>
          <a:r>
            <a:rPr lang="zh-CN" sz="1100" dirty="0"/>
            <a:t>完全控制</a:t>
          </a:r>
          <a:endParaRPr lang="en-US" sz="1100" dirty="0"/>
        </a:p>
      </dgm:t>
    </dgm:pt>
    <dgm:pt modelId="{220AE983-CAE8-46FE-8E59-AB4EDF071B76}" type="parTrans" cxnId="{1E6DC163-9145-4724-97B8-7014E0CF70EB}">
      <dgm:prSet/>
      <dgm:spPr/>
      <dgm:t>
        <a:bodyPr/>
        <a:lstStyle/>
        <a:p>
          <a:endParaRPr lang="en-US"/>
        </a:p>
      </dgm:t>
    </dgm:pt>
    <dgm:pt modelId="{77669822-0129-42FB-9869-0C8CA9EA7C6D}" type="sibTrans" cxnId="{1E6DC163-9145-4724-97B8-7014E0CF70EB}">
      <dgm:prSet/>
      <dgm:spPr/>
      <dgm:t>
        <a:bodyPr/>
        <a:lstStyle/>
        <a:p>
          <a:endParaRPr lang="en-US"/>
        </a:p>
      </dgm:t>
    </dgm:pt>
    <dgm:pt modelId="{9EAC6A73-7E0F-4ED8-928E-CAB019F6070E}" type="pres">
      <dgm:prSet presAssocID="{6C82E5FE-9E67-4686-BEF4-1A1AB0884D1F}" presName="linearFlow" presStyleCnt="0">
        <dgm:presLayoutVars>
          <dgm:dir/>
          <dgm:resizeHandles val="exact"/>
        </dgm:presLayoutVars>
      </dgm:prSet>
      <dgm:spPr/>
    </dgm:pt>
    <dgm:pt modelId="{03B6F00B-B972-4867-993B-672288A919C1}" type="pres">
      <dgm:prSet presAssocID="{739F8AE1-CF0D-4D44-8599-A31FA6D00EA1}" presName="composite" presStyleCnt="0"/>
      <dgm:spPr/>
    </dgm:pt>
    <dgm:pt modelId="{9F253978-E14F-465D-9C3D-36884E47428E}" type="pres">
      <dgm:prSet presAssocID="{739F8AE1-CF0D-4D44-8599-A31FA6D00EA1}" presName="imgShp" presStyleLbl="fgImgPlace1" presStyleIdx="0" presStyleCnt="1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7F26A793-6866-496C-BD8E-D6ED50F7DCF1}" type="pres">
      <dgm:prSet presAssocID="{739F8AE1-CF0D-4D44-8599-A31FA6D00EA1}" presName="txShp" presStyleLbl="node1" presStyleIdx="0" presStyleCnt="1">
        <dgm:presLayoutVars>
          <dgm:bulletEnabled val="1"/>
        </dgm:presLayoutVars>
      </dgm:prSet>
      <dgm:spPr/>
    </dgm:pt>
  </dgm:ptLst>
  <dgm:cxnLst>
    <dgm:cxn modelId="{1E6DC163-9145-4724-97B8-7014E0CF70EB}" srcId="{6C82E5FE-9E67-4686-BEF4-1A1AB0884D1F}" destId="{739F8AE1-CF0D-4D44-8599-A31FA6D00EA1}" srcOrd="0" destOrd="0" parTransId="{220AE983-CAE8-46FE-8E59-AB4EDF071B76}" sibTransId="{77669822-0129-42FB-9869-0C8CA9EA7C6D}"/>
    <dgm:cxn modelId="{E7FADDB3-851D-4F5D-A8C1-EF61C6B1131B}" type="presOf" srcId="{739F8AE1-CF0D-4D44-8599-A31FA6D00EA1}" destId="{7F26A793-6866-496C-BD8E-D6ED50F7DCF1}" srcOrd="0" destOrd="0" presId="urn:microsoft.com/office/officeart/2005/8/layout/vList3"/>
    <dgm:cxn modelId="{605E9CDD-F9C8-42B2-A1A8-931CD8B0CDF4}" type="presOf" srcId="{6C82E5FE-9E67-4686-BEF4-1A1AB0884D1F}" destId="{9EAC6A73-7E0F-4ED8-928E-CAB019F6070E}" srcOrd="0" destOrd="0" presId="urn:microsoft.com/office/officeart/2005/8/layout/vList3"/>
    <dgm:cxn modelId="{A328B041-CD03-45C4-A420-79D4FB74A114}" type="presParOf" srcId="{9EAC6A73-7E0F-4ED8-928E-CAB019F6070E}" destId="{03B6F00B-B972-4867-993B-672288A919C1}" srcOrd="0" destOrd="0" presId="urn:microsoft.com/office/officeart/2005/8/layout/vList3"/>
    <dgm:cxn modelId="{D6E05959-4740-436C-9A20-5BC782AA208F}" type="presParOf" srcId="{03B6F00B-B972-4867-993B-672288A919C1}" destId="{9F253978-E14F-465D-9C3D-36884E47428E}" srcOrd="0" destOrd="0" presId="urn:microsoft.com/office/officeart/2005/8/layout/vList3"/>
    <dgm:cxn modelId="{9B0631E9-F25B-4D56-B8CE-F4AA81BE0B94}" type="presParOf" srcId="{03B6F00B-B972-4867-993B-672288A919C1}" destId="{7F26A793-6866-496C-BD8E-D6ED50F7DCF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82E5FE-9E67-4686-BEF4-1A1AB0884D1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9F8AE1-CF0D-4D44-8599-A31FA6D00EA1}">
      <dgm:prSet custT="1"/>
      <dgm:spPr>
        <a:solidFill>
          <a:srgbClr val="002060"/>
        </a:solidFill>
      </dgm:spPr>
      <dgm:t>
        <a:bodyPr/>
        <a:lstStyle/>
        <a:p>
          <a:r>
            <a:rPr lang="zh-CN" altLang="en-US" sz="1000" dirty="0"/>
            <a:t>读、文件读</a:t>
          </a:r>
          <a:endParaRPr lang="en-US" sz="1000" dirty="0"/>
        </a:p>
      </dgm:t>
    </dgm:pt>
    <dgm:pt modelId="{220AE983-CAE8-46FE-8E59-AB4EDF071B76}" type="parTrans" cxnId="{1E6DC163-9145-4724-97B8-7014E0CF70EB}">
      <dgm:prSet/>
      <dgm:spPr/>
      <dgm:t>
        <a:bodyPr/>
        <a:lstStyle/>
        <a:p>
          <a:endParaRPr lang="en-US"/>
        </a:p>
      </dgm:t>
    </dgm:pt>
    <dgm:pt modelId="{77669822-0129-42FB-9869-0C8CA9EA7C6D}" type="sibTrans" cxnId="{1E6DC163-9145-4724-97B8-7014E0CF70EB}">
      <dgm:prSet/>
      <dgm:spPr/>
      <dgm:t>
        <a:bodyPr/>
        <a:lstStyle/>
        <a:p>
          <a:endParaRPr lang="en-US"/>
        </a:p>
      </dgm:t>
    </dgm:pt>
    <dgm:pt modelId="{9EAC6A73-7E0F-4ED8-928E-CAB019F6070E}" type="pres">
      <dgm:prSet presAssocID="{6C82E5FE-9E67-4686-BEF4-1A1AB0884D1F}" presName="linearFlow" presStyleCnt="0">
        <dgm:presLayoutVars>
          <dgm:dir/>
          <dgm:resizeHandles val="exact"/>
        </dgm:presLayoutVars>
      </dgm:prSet>
      <dgm:spPr/>
    </dgm:pt>
    <dgm:pt modelId="{03B6F00B-B972-4867-993B-672288A919C1}" type="pres">
      <dgm:prSet presAssocID="{739F8AE1-CF0D-4D44-8599-A31FA6D00EA1}" presName="composite" presStyleCnt="0"/>
      <dgm:spPr/>
    </dgm:pt>
    <dgm:pt modelId="{9F253978-E14F-465D-9C3D-36884E47428E}" type="pres">
      <dgm:prSet presAssocID="{739F8AE1-CF0D-4D44-8599-A31FA6D00EA1}" presName="imgShp" presStyleLbl="fgImgPlace1" presStyleIdx="0" presStyleCnt="1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7F26A793-6866-496C-BD8E-D6ED50F7DCF1}" type="pres">
      <dgm:prSet presAssocID="{739F8AE1-CF0D-4D44-8599-A31FA6D00EA1}" presName="txShp" presStyleLbl="node1" presStyleIdx="0" presStyleCnt="1">
        <dgm:presLayoutVars>
          <dgm:bulletEnabled val="1"/>
        </dgm:presLayoutVars>
      </dgm:prSet>
      <dgm:spPr/>
    </dgm:pt>
  </dgm:ptLst>
  <dgm:cxnLst>
    <dgm:cxn modelId="{1E6DC163-9145-4724-97B8-7014E0CF70EB}" srcId="{6C82E5FE-9E67-4686-BEF4-1A1AB0884D1F}" destId="{739F8AE1-CF0D-4D44-8599-A31FA6D00EA1}" srcOrd="0" destOrd="0" parTransId="{220AE983-CAE8-46FE-8E59-AB4EDF071B76}" sibTransId="{77669822-0129-42FB-9869-0C8CA9EA7C6D}"/>
    <dgm:cxn modelId="{E7FADDB3-851D-4F5D-A8C1-EF61C6B1131B}" type="presOf" srcId="{739F8AE1-CF0D-4D44-8599-A31FA6D00EA1}" destId="{7F26A793-6866-496C-BD8E-D6ED50F7DCF1}" srcOrd="0" destOrd="0" presId="urn:microsoft.com/office/officeart/2005/8/layout/vList3"/>
    <dgm:cxn modelId="{605E9CDD-F9C8-42B2-A1A8-931CD8B0CDF4}" type="presOf" srcId="{6C82E5FE-9E67-4686-BEF4-1A1AB0884D1F}" destId="{9EAC6A73-7E0F-4ED8-928E-CAB019F6070E}" srcOrd="0" destOrd="0" presId="urn:microsoft.com/office/officeart/2005/8/layout/vList3"/>
    <dgm:cxn modelId="{A328B041-CD03-45C4-A420-79D4FB74A114}" type="presParOf" srcId="{9EAC6A73-7E0F-4ED8-928E-CAB019F6070E}" destId="{03B6F00B-B972-4867-993B-672288A919C1}" srcOrd="0" destOrd="0" presId="urn:microsoft.com/office/officeart/2005/8/layout/vList3"/>
    <dgm:cxn modelId="{D6E05959-4740-436C-9A20-5BC782AA208F}" type="presParOf" srcId="{03B6F00B-B972-4867-993B-672288A919C1}" destId="{9F253978-E14F-465D-9C3D-36884E47428E}" srcOrd="0" destOrd="0" presId="urn:microsoft.com/office/officeart/2005/8/layout/vList3"/>
    <dgm:cxn modelId="{9B0631E9-F25B-4D56-B8CE-F4AA81BE0B94}" type="presParOf" srcId="{03B6F00B-B972-4867-993B-672288A919C1}" destId="{7F26A793-6866-496C-BD8E-D6ED50F7DCF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82E5FE-9E67-4686-BEF4-1A1AB0884D1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9F8AE1-CF0D-4D44-8599-A31FA6D00EA1}">
      <dgm:prSet custT="1"/>
      <dgm:spPr>
        <a:solidFill>
          <a:srgbClr val="002060"/>
        </a:solidFill>
      </dgm:spPr>
      <dgm:t>
        <a:bodyPr/>
        <a:lstStyle/>
        <a:p>
          <a:r>
            <a:rPr lang="zh-CN" altLang="en-US" sz="1000" dirty="0"/>
            <a:t>读、文件读</a:t>
          </a:r>
          <a:endParaRPr lang="en-US" sz="1000" dirty="0"/>
        </a:p>
      </dgm:t>
    </dgm:pt>
    <dgm:pt modelId="{220AE983-CAE8-46FE-8E59-AB4EDF071B76}" type="parTrans" cxnId="{1E6DC163-9145-4724-97B8-7014E0CF70EB}">
      <dgm:prSet/>
      <dgm:spPr/>
      <dgm:t>
        <a:bodyPr/>
        <a:lstStyle/>
        <a:p>
          <a:endParaRPr lang="en-US"/>
        </a:p>
      </dgm:t>
    </dgm:pt>
    <dgm:pt modelId="{77669822-0129-42FB-9869-0C8CA9EA7C6D}" type="sibTrans" cxnId="{1E6DC163-9145-4724-97B8-7014E0CF70EB}">
      <dgm:prSet/>
      <dgm:spPr/>
      <dgm:t>
        <a:bodyPr/>
        <a:lstStyle/>
        <a:p>
          <a:endParaRPr lang="en-US"/>
        </a:p>
      </dgm:t>
    </dgm:pt>
    <dgm:pt modelId="{9EAC6A73-7E0F-4ED8-928E-CAB019F6070E}" type="pres">
      <dgm:prSet presAssocID="{6C82E5FE-9E67-4686-BEF4-1A1AB0884D1F}" presName="linearFlow" presStyleCnt="0">
        <dgm:presLayoutVars>
          <dgm:dir/>
          <dgm:resizeHandles val="exact"/>
        </dgm:presLayoutVars>
      </dgm:prSet>
      <dgm:spPr/>
    </dgm:pt>
    <dgm:pt modelId="{03B6F00B-B972-4867-993B-672288A919C1}" type="pres">
      <dgm:prSet presAssocID="{739F8AE1-CF0D-4D44-8599-A31FA6D00EA1}" presName="composite" presStyleCnt="0"/>
      <dgm:spPr/>
    </dgm:pt>
    <dgm:pt modelId="{9F253978-E14F-465D-9C3D-36884E47428E}" type="pres">
      <dgm:prSet presAssocID="{739F8AE1-CF0D-4D44-8599-A31FA6D00EA1}" presName="imgShp" presStyleLbl="fgImgPlace1" presStyleIdx="0" presStyleCnt="1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7F26A793-6866-496C-BD8E-D6ED50F7DCF1}" type="pres">
      <dgm:prSet presAssocID="{739F8AE1-CF0D-4D44-8599-A31FA6D00EA1}" presName="txShp" presStyleLbl="node1" presStyleIdx="0" presStyleCnt="1">
        <dgm:presLayoutVars>
          <dgm:bulletEnabled val="1"/>
        </dgm:presLayoutVars>
      </dgm:prSet>
      <dgm:spPr/>
    </dgm:pt>
  </dgm:ptLst>
  <dgm:cxnLst>
    <dgm:cxn modelId="{1E6DC163-9145-4724-97B8-7014E0CF70EB}" srcId="{6C82E5FE-9E67-4686-BEF4-1A1AB0884D1F}" destId="{739F8AE1-CF0D-4D44-8599-A31FA6D00EA1}" srcOrd="0" destOrd="0" parTransId="{220AE983-CAE8-46FE-8E59-AB4EDF071B76}" sibTransId="{77669822-0129-42FB-9869-0C8CA9EA7C6D}"/>
    <dgm:cxn modelId="{E7FADDB3-851D-4F5D-A8C1-EF61C6B1131B}" type="presOf" srcId="{739F8AE1-CF0D-4D44-8599-A31FA6D00EA1}" destId="{7F26A793-6866-496C-BD8E-D6ED50F7DCF1}" srcOrd="0" destOrd="0" presId="urn:microsoft.com/office/officeart/2005/8/layout/vList3"/>
    <dgm:cxn modelId="{605E9CDD-F9C8-42B2-A1A8-931CD8B0CDF4}" type="presOf" srcId="{6C82E5FE-9E67-4686-BEF4-1A1AB0884D1F}" destId="{9EAC6A73-7E0F-4ED8-928E-CAB019F6070E}" srcOrd="0" destOrd="0" presId="urn:microsoft.com/office/officeart/2005/8/layout/vList3"/>
    <dgm:cxn modelId="{A328B041-CD03-45C4-A420-79D4FB74A114}" type="presParOf" srcId="{9EAC6A73-7E0F-4ED8-928E-CAB019F6070E}" destId="{03B6F00B-B972-4867-993B-672288A919C1}" srcOrd="0" destOrd="0" presId="urn:microsoft.com/office/officeart/2005/8/layout/vList3"/>
    <dgm:cxn modelId="{D6E05959-4740-436C-9A20-5BC782AA208F}" type="presParOf" srcId="{03B6F00B-B972-4867-993B-672288A919C1}" destId="{9F253978-E14F-465D-9C3D-36884E47428E}" srcOrd="0" destOrd="0" presId="urn:microsoft.com/office/officeart/2005/8/layout/vList3"/>
    <dgm:cxn modelId="{9B0631E9-F25B-4D56-B8CE-F4AA81BE0B94}" type="presParOf" srcId="{03B6F00B-B972-4867-993B-672288A919C1}" destId="{7F26A793-6866-496C-BD8E-D6ED50F7DCF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C82E5FE-9E67-4686-BEF4-1A1AB0884D1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9F8AE1-CF0D-4D44-8599-A31FA6D00EA1}">
      <dgm:prSet custT="1"/>
      <dgm:spPr>
        <a:solidFill>
          <a:srgbClr val="002060"/>
        </a:solidFill>
      </dgm:spPr>
      <dgm:t>
        <a:bodyPr/>
        <a:lstStyle/>
        <a:p>
          <a:r>
            <a:rPr lang="zh-CN" altLang="en-US" sz="1000" dirty="0"/>
            <a:t>读、文件读</a:t>
          </a:r>
          <a:endParaRPr lang="en-US" sz="1000" dirty="0"/>
        </a:p>
      </dgm:t>
    </dgm:pt>
    <dgm:pt modelId="{220AE983-CAE8-46FE-8E59-AB4EDF071B76}" type="parTrans" cxnId="{1E6DC163-9145-4724-97B8-7014E0CF70EB}">
      <dgm:prSet/>
      <dgm:spPr/>
      <dgm:t>
        <a:bodyPr/>
        <a:lstStyle/>
        <a:p>
          <a:endParaRPr lang="en-US"/>
        </a:p>
      </dgm:t>
    </dgm:pt>
    <dgm:pt modelId="{77669822-0129-42FB-9869-0C8CA9EA7C6D}" type="sibTrans" cxnId="{1E6DC163-9145-4724-97B8-7014E0CF70EB}">
      <dgm:prSet/>
      <dgm:spPr/>
      <dgm:t>
        <a:bodyPr/>
        <a:lstStyle/>
        <a:p>
          <a:endParaRPr lang="en-US"/>
        </a:p>
      </dgm:t>
    </dgm:pt>
    <dgm:pt modelId="{9EAC6A73-7E0F-4ED8-928E-CAB019F6070E}" type="pres">
      <dgm:prSet presAssocID="{6C82E5FE-9E67-4686-BEF4-1A1AB0884D1F}" presName="linearFlow" presStyleCnt="0">
        <dgm:presLayoutVars>
          <dgm:dir/>
          <dgm:resizeHandles val="exact"/>
        </dgm:presLayoutVars>
      </dgm:prSet>
      <dgm:spPr/>
    </dgm:pt>
    <dgm:pt modelId="{03B6F00B-B972-4867-993B-672288A919C1}" type="pres">
      <dgm:prSet presAssocID="{739F8AE1-CF0D-4D44-8599-A31FA6D00EA1}" presName="composite" presStyleCnt="0"/>
      <dgm:spPr/>
    </dgm:pt>
    <dgm:pt modelId="{9F253978-E14F-465D-9C3D-36884E47428E}" type="pres">
      <dgm:prSet presAssocID="{739F8AE1-CF0D-4D44-8599-A31FA6D00EA1}" presName="imgShp" presStyleLbl="fgImgPlace1" presStyleIdx="0" presStyleCnt="1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7F26A793-6866-496C-BD8E-D6ED50F7DCF1}" type="pres">
      <dgm:prSet presAssocID="{739F8AE1-CF0D-4D44-8599-A31FA6D00EA1}" presName="txShp" presStyleLbl="node1" presStyleIdx="0" presStyleCnt="1">
        <dgm:presLayoutVars>
          <dgm:bulletEnabled val="1"/>
        </dgm:presLayoutVars>
      </dgm:prSet>
      <dgm:spPr/>
    </dgm:pt>
  </dgm:ptLst>
  <dgm:cxnLst>
    <dgm:cxn modelId="{1E6DC163-9145-4724-97B8-7014E0CF70EB}" srcId="{6C82E5FE-9E67-4686-BEF4-1A1AB0884D1F}" destId="{739F8AE1-CF0D-4D44-8599-A31FA6D00EA1}" srcOrd="0" destOrd="0" parTransId="{220AE983-CAE8-46FE-8E59-AB4EDF071B76}" sibTransId="{77669822-0129-42FB-9869-0C8CA9EA7C6D}"/>
    <dgm:cxn modelId="{E7FADDB3-851D-4F5D-A8C1-EF61C6B1131B}" type="presOf" srcId="{739F8AE1-CF0D-4D44-8599-A31FA6D00EA1}" destId="{7F26A793-6866-496C-BD8E-D6ED50F7DCF1}" srcOrd="0" destOrd="0" presId="urn:microsoft.com/office/officeart/2005/8/layout/vList3"/>
    <dgm:cxn modelId="{605E9CDD-F9C8-42B2-A1A8-931CD8B0CDF4}" type="presOf" srcId="{6C82E5FE-9E67-4686-BEF4-1A1AB0884D1F}" destId="{9EAC6A73-7E0F-4ED8-928E-CAB019F6070E}" srcOrd="0" destOrd="0" presId="urn:microsoft.com/office/officeart/2005/8/layout/vList3"/>
    <dgm:cxn modelId="{A328B041-CD03-45C4-A420-79D4FB74A114}" type="presParOf" srcId="{9EAC6A73-7E0F-4ED8-928E-CAB019F6070E}" destId="{03B6F00B-B972-4867-993B-672288A919C1}" srcOrd="0" destOrd="0" presId="urn:microsoft.com/office/officeart/2005/8/layout/vList3"/>
    <dgm:cxn modelId="{D6E05959-4740-436C-9A20-5BC782AA208F}" type="presParOf" srcId="{03B6F00B-B972-4867-993B-672288A919C1}" destId="{9F253978-E14F-465D-9C3D-36884E47428E}" srcOrd="0" destOrd="0" presId="urn:microsoft.com/office/officeart/2005/8/layout/vList3"/>
    <dgm:cxn modelId="{9B0631E9-F25B-4D56-B8CE-F4AA81BE0B94}" type="presParOf" srcId="{03B6F00B-B972-4867-993B-672288A919C1}" destId="{7F26A793-6866-496C-BD8E-D6ED50F7DCF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C82E5FE-9E67-4686-BEF4-1A1AB0884D1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9F8AE1-CF0D-4D44-8599-A31FA6D00EA1}">
      <dgm:prSet custT="1"/>
      <dgm:spPr>
        <a:solidFill>
          <a:srgbClr val="FF0000"/>
        </a:solidFill>
      </dgm:spPr>
      <dgm:t>
        <a:bodyPr/>
        <a:lstStyle/>
        <a:p>
          <a:r>
            <a:rPr lang="zh-CN" altLang="en-US" sz="1050" dirty="0"/>
            <a:t>锁定</a:t>
          </a:r>
          <a:endParaRPr lang="en-US" sz="1050" dirty="0"/>
        </a:p>
      </dgm:t>
    </dgm:pt>
    <dgm:pt modelId="{220AE983-CAE8-46FE-8E59-AB4EDF071B76}" type="parTrans" cxnId="{1E6DC163-9145-4724-97B8-7014E0CF70EB}">
      <dgm:prSet/>
      <dgm:spPr/>
      <dgm:t>
        <a:bodyPr/>
        <a:lstStyle/>
        <a:p>
          <a:endParaRPr lang="en-US"/>
        </a:p>
      </dgm:t>
    </dgm:pt>
    <dgm:pt modelId="{77669822-0129-42FB-9869-0C8CA9EA7C6D}" type="sibTrans" cxnId="{1E6DC163-9145-4724-97B8-7014E0CF70EB}">
      <dgm:prSet/>
      <dgm:spPr/>
      <dgm:t>
        <a:bodyPr/>
        <a:lstStyle/>
        <a:p>
          <a:endParaRPr lang="en-US"/>
        </a:p>
      </dgm:t>
    </dgm:pt>
    <dgm:pt modelId="{9EAC6A73-7E0F-4ED8-928E-CAB019F6070E}" type="pres">
      <dgm:prSet presAssocID="{6C82E5FE-9E67-4686-BEF4-1A1AB0884D1F}" presName="linearFlow" presStyleCnt="0">
        <dgm:presLayoutVars>
          <dgm:dir/>
          <dgm:resizeHandles val="exact"/>
        </dgm:presLayoutVars>
      </dgm:prSet>
      <dgm:spPr/>
    </dgm:pt>
    <dgm:pt modelId="{03B6F00B-B972-4867-993B-672288A919C1}" type="pres">
      <dgm:prSet presAssocID="{739F8AE1-CF0D-4D44-8599-A31FA6D00EA1}" presName="composite" presStyleCnt="0"/>
      <dgm:spPr/>
    </dgm:pt>
    <dgm:pt modelId="{9F253978-E14F-465D-9C3D-36884E47428E}" type="pres">
      <dgm:prSet presAssocID="{739F8AE1-CF0D-4D44-8599-A31FA6D00EA1}" presName="imgShp" presStyleLbl="fgImgPlace1" presStyleIdx="0" presStyleCnt="1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7F26A793-6866-496C-BD8E-D6ED50F7DCF1}" type="pres">
      <dgm:prSet presAssocID="{739F8AE1-CF0D-4D44-8599-A31FA6D00EA1}" presName="txShp" presStyleLbl="node1" presStyleIdx="0" presStyleCnt="1">
        <dgm:presLayoutVars>
          <dgm:bulletEnabled val="1"/>
        </dgm:presLayoutVars>
      </dgm:prSet>
      <dgm:spPr/>
    </dgm:pt>
  </dgm:ptLst>
  <dgm:cxnLst>
    <dgm:cxn modelId="{1E6DC163-9145-4724-97B8-7014E0CF70EB}" srcId="{6C82E5FE-9E67-4686-BEF4-1A1AB0884D1F}" destId="{739F8AE1-CF0D-4D44-8599-A31FA6D00EA1}" srcOrd="0" destOrd="0" parTransId="{220AE983-CAE8-46FE-8E59-AB4EDF071B76}" sibTransId="{77669822-0129-42FB-9869-0C8CA9EA7C6D}"/>
    <dgm:cxn modelId="{E7FADDB3-851D-4F5D-A8C1-EF61C6B1131B}" type="presOf" srcId="{739F8AE1-CF0D-4D44-8599-A31FA6D00EA1}" destId="{7F26A793-6866-496C-BD8E-D6ED50F7DCF1}" srcOrd="0" destOrd="0" presId="urn:microsoft.com/office/officeart/2005/8/layout/vList3"/>
    <dgm:cxn modelId="{605E9CDD-F9C8-42B2-A1A8-931CD8B0CDF4}" type="presOf" srcId="{6C82E5FE-9E67-4686-BEF4-1A1AB0884D1F}" destId="{9EAC6A73-7E0F-4ED8-928E-CAB019F6070E}" srcOrd="0" destOrd="0" presId="urn:microsoft.com/office/officeart/2005/8/layout/vList3"/>
    <dgm:cxn modelId="{A328B041-CD03-45C4-A420-79D4FB74A114}" type="presParOf" srcId="{9EAC6A73-7E0F-4ED8-928E-CAB019F6070E}" destId="{03B6F00B-B972-4867-993B-672288A919C1}" srcOrd="0" destOrd="0" presId="urn:microsoft.com/office/officeart/2005/8/layout/vList3"/>
    <dgm:cxn modelId="{D6E05959-4740-436C-9A20-5BC782AA208F}" type="presParOf" srcId="{03B6F00B-B972-4867-993B-672288A919C1}" destId="{9F253978-E14F-465D-9C3D-36884E47428E}" srcOrd="0" destOrd="0" presId="urn:microsoft.com/office/officeart/2005/8/layout/vList3"/>
    <dgm:cxn modelId="{9B0631E9-F25B-4D56-B8CE-F4AA81BE0B94}" type="presParOf" srcId="{03B6F00B-B972-4867-993B-672288A919C1}" destId="{7F26A793-6866-496C-BD8E-D6ED50F7DCF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E3D32-3A37-4337-BDCF-B2FDC324F04C}">
      <dsp:nvSpPr>
        <dsp:cNvPr id="0" name=""/>
        <dsp:cNvSpPr/>
      </dsp:nvSpPr>
      <dsp:spPr>
        <a:xfrm rot="33985">
          <a:off x="2350840" y="1360902"/>
          <a:ext cx="2198721" cy="67060"/>
        </a:xfrm>
        <a:custGeom>
          <a:avLst/>
          <a:gdLst/>
          <a:ahLst/>
          <a:cxnLst/>
          <a:rect l="0" t="0" r="0" b="0"/>
          <a:pathLst>
            <a:path>
              <a:moveTo>
                <a:pt x="0" y="33530"/>
              </a:moveTo>
              <a:lnTo>
                <a:pt x="2198721" y="3353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7B7AC-4BF7-42A2-A5BA-9AB52F5B1E27}">
      <dsp:nvSpPr>
        <dsp:cNvPr id="0" name=""/>
        <dsp:cNvSpPr/>
      </dsp:nvSpPr>
      <dsp:spPr>
        <a:xfrm>
          <a:off x="-501957" y="104994"/>
          <a:ext cx="4164274" cy="260708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54F38F-4B13-426C-AF24-F25CCD245A8B}">
      <dsp:nvSpPr>
        <dsp:cNvPr id="0" name=""/>
        <dsp:cNvSpPr/>
      </dsp:nvSpPr>
      <dsp:spPr>
        <a:xfrm>
          <a:off x="4549472" y="751416"/>
          <a:ext cx="1361110" cy="1321223"/>
        </a:xfrm>
        <a:prstGeom prst="ellipse">
          <a:avLst/>
        </a:prstGeom>
        <a:solidFill>
          <a:srgbClr val="7030A0"/>
        </a:solidFill>
        <a:ln w="12700" cap="flat" cmpd="sng" algn="ctr">
          <a:noFill/>
          <a:prstDash val="solid"/>
          <a:miter lim="800000"/>
        </a:ln>
        <a:effectLst>
          <a:glow rad="228600">
            <a:schemeClr val="accent2">
              <a:satMod val="175000"/>
              <a:alpha val="40000"/>
            </a:schemeClr>
          </a:glow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黑体" pitchFamily="49" charset="-122"/>
              <a:ea typeface="黑体" pitchFamily="49" charset="-122"/>
            </a:rPr>
            <a:t>四要素</a:t>
          </a:r>
          <a:endParaRPr lang="en-US" sz="2400" b="1" kern="1200" dirty="0">
            <a:latin typeface="黑体" pitchFamily="49" charset="-122"/>
            <a:ea typeface="黑体" pitchFamily="49" charset="-122"/>
          </a:endParaRPr>
        </a:p>
      </dsp:txBody>
      <dsp:txXfrm>
        <a:off x="4748802" y="944905"/>
        <a:ext cx="962450" cy="934245"/>
      </dsp:txXfrm>
    </dsp:sp>
    <dsp:sp modelId="{74E5DEDC-791B-4889-AD6D-4C6F89B0A0A5}">
      <dsp:nvSpPr>
        <dsp:cNvPr id="0" name=""/>
        <dsp:cNvSpPr/>
      </dsp:nvSpPr>
      <dsp:spPr>
        <a:xfrm>
          <a:off x="5992845" y="751416"/>
          <a:ext cx="2041666" cy="13212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kern="1200" dirty="0">
              <a:latin typeface="宋体" panose="02010600030101010101" pitchFamily="2" charset="-122"/>
              <a:ea typeface="宋体" panose="02010600030101010101" pitchFamily="2" charset="-122"/>
            </a:rPr>
            <a:t>人（权限）</a:t>
          </a:r>
          <a:endParaRPr lang="en-US" sz="1900" kern="1200" dirty="0">
            <a:latin typeface="宋体" panose="02010600030101010101" pitchFamily="2" charset="-122"/>
            <a:ea typeface="宋体" panose="02010600030101010101" pitchFamily="2" charset="-122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kern="1200" dirty="0">
              <a:latin typeface="宋体" panose="02010600030101010101" pitchFamily="2" charset="-122"/>
              <a:ea typeface="宋体" panose="02010600030101010101" pitchFamily="2" charset="-122"/>
            </a:rPr>
            <a:t>工作内容</a:t>
          </a:r>
          <a:endParaRPr lang="en-US" sz="1900" kern="1200" dirty="0">
            <a:latin typeface="宋体" panose="02010600030101010101" pitchFamily="2" charset="-122"/>
            <a:ea typeface="宋体" panose="02010600030101010101" pitchFamily="2" charset="-122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kern="1200" dirty="0">
              <a:latin typeface="宋体" panose="02010600030101010101" pitchFamily="2" charset="-122"/>
              <a:ea typeface="宋体" panose="02010600030101010101" pitchFamily="2" charset="-122"/>
            </a:rPr>
            <a:t>工程环境</a:t>
          </a:r>
          <a:endParaRPr lang="en-US" altLang="zh-CN" sz="1900" kern="1200" dirty="0">
            <a:latin typeface="宋体" panose="02010600030101010101" pitchFamily="2" charset="-122"/>
            <a:ea typeface="宋体" panose="02010600030101010101" pitchFamily="2" charset="-122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900" kern="1200" dirty="0">
              <a:latin typeface="宋体" panose="02010600030101010101" pitchFamily="2" charset="-122"/>
              <a:ea typeface="宋体" panose="02010600030101010101" pitchFamily="2" charset="-122"/>
            </a:rPr>
            <a:t>工作流程</a:t>
          </a:r>
          <a:endParaRPr lang="en-US" altLang="zh-CN" sz="1900" kern="1200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5992845" y="751416"/>
        <a:ext cx="2041666" cy="13212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6A793-6866-496C-BD8E-D6ED50F7DCF1}">
      <dsp:nvSpPr>
        <dsp:cNvPr id="0" name=""/>
        <dsp:cNvSpPr/>
      </dsp:nvSpPr>
      <dsp:spPr>
        <a:xfrm rot="10800000">
          <a:off x="325800" y="43317"/>
          <a:ext cx="862317" cy="43440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559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100" kern="1200" dirty="0"/>
            <a:t>完全控制</a:t>
          </a:r>
          <a:endParaRPr lang="en-US" sz="1100" kern="1200" dirty="0"/>
        </a:p>
      </dsp:txBody>
      <dsp:txXfrm rot="10800000">
        <a:off x="434400" y="43317"/>
        <a:ext cx="753717" cy="434400"/>
      </dsp:txXfrm>
    </dsp:sp>
    <dsp:sp modelId="{9F253978-E14F-465D-9C3D-36884E47428E}">
      <dsp:nvSpPr>
        <dsp:cNvPr id="0" name=""/>
        <dsp:cNvSpPr/>
      </dsp:nvSpPr>
      <dsp:spPr>
        <a:xfrm>
          <a:off x="108600" y="43317"/>
          <a:ext cx="434400" cy="434400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6A793-6866-496C-BD8E-D6ED50F7DCF1}">
      <dsp:nvSpPr>
        <dsp:cNvPr id="0" name=""/>
        <dsp:cNvSpPr/>
      </dsp:nvSpPr>
      <dsp:spPr>
        <a:xfrm rot="10800000">
          <a:off x="325800" y="43317"/>
          <a:ext cx="862317" cy="434400"/>
        </a:xfrm>
        <a:prstGeom prst="homePlat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559" tIns="38100" rIns="7112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读、文件读</a:t>
          </a:r>
          <a:endParaRPr lang="en-US" sz="1000" kern="1200" dirty="0"/>
        </a:p>
      </dsp:txBody>
      <dsp:txXfrm rot="10800000">
        <a:off x="434400" y="43317"/>
        <a:ext cx="753717" cy="434400"/>
      </dsp:txXfrm>
    </dsp:sp>
    <dsp:sp modelId="{9F253978-E14F-465D-9C3D-36884E47428E}">
      <dsp:nvSpPr>
        <dsp:cNvPr id="0" name=""/>
        <dsp:cNvSpPr/>
      </dsp:nvSpPr>
      <dsp:spPr>
        <a:xfrm>
          <a:off x="108600" y="43317"/>
          <a:ext cx="434400" cy="434400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6A793-6866-496C-BD8E-D6ED50F7DCF1}">
      <dsp:nvSpPr>
        <dsp:cNvPr id="0" name=""/>
        <dsp:cNvSpPr/>
      </dsp:nvSpPr>
      <dsp:spPr>
        <a:xfrm rot="10800000">
          <a:off x="325800" y="43317"/>
          <a:ext cx="862317" cy="434400"/>
        </a:xfrm>
        <a:prstGeom prst="homePlat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559" tIns="38100" rIns="7112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读、文件读</a:t>
          </a:r>
          <a:endParaRPr lang="en-US" sz="1000" kern="1200" dirty="0"/>
        </a:p>
      </dsp:txBody>
      <dsp:txXfrm rot="10800000">
        <a:off x="434400" y="43317"/>
        <a:ext cx="753717" cy="434400"/>
      </dsp:txXfrm>
    </dsp:sp>
    <dsp:sp modelId="{9F253978-E14F-465D-9C3D-36884E47428E}">
      <dsp:nvSpPr>
        <dsp:cNvPr id="0" name=""/>
        <dsp:cNvSpPr/>
      </dsp:nvSpPr>
      <dsp:spPr>
        <a:xfrm>
          <a:off x="108600" y="43317"/>
          <a:ext cx="434400" cy="434400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6A793-6866-496C-BD8E-D6ED50F7DCF1}">
      <dsp:nvSpPr>
        <dsp:cNvPr id="0" name=""/>
        <dsp:cNvSpPr/>
      </dsp:nvSpPr>
      <dsp:spPr>
        <a:xfrm rot="10800000">
          <a:off x="325800" y="43317"/>
          <a:ext cx="862317" cy="434400"/>
        </a:xfrm>
        <a:prstGeom prst="homePlat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559" tIns="38100" rIns="7112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00" kern="1200" dirty="0"/>
            <a:t>读、文件读</a:t>
          </a:r>
          <a:endParaRPr lang="en-US" sz="1000" kern="1200" dirty="0"/>
        </a:p>
      </dsp:txBody>
      <dsp:txXfrm rot="10800000">
        <a:off x="434400" y="43317"/>
        <a:ext cx="753717" cy="434400"/>
      </dsp:txXfrm>
    </dsp:sp>
    <dsp:sp modelId="{9F253978-E14F-465D-9C3D-36884E47428E}">
      <dsp:nvSpPr>
        <dsp:cNvPr id="0" name=""/>
        <dsp:cNvSpPr/>
      </dsp:nvSpPr>
      <dsp:spPr>
        <a:xfrm>
          <a:off x="108600" y="43317"/>
          <a:ext cx="434400" cy="434400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6A793-6866-496C-BD8E-D6ED50F7DCF1}">
      <dsp:nvSpPr>
        <dsp:cNvPr id="0" name=""/>
        <dsp:cNvSpPr/>
      </dsp:nvSpPr>
      <dsp:spPr>
        <a:xfrm rot="10800000">
          <a:off x="325800" y="43317"/>
          <a:ext cx="862317" cy="434400"/>
        </a:xfrm>
        <a:prstGeom prst="homePlate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1559" tIns="41910" rIns="78232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050" kern="1200" dirty="0"/>
            <a:t>锁定</a:t>
          </a:r>
          <a:endParaRPr lang="en-US" sz="1050" kern="1200" dirty="0"/>
        </a:p>
      </dsp:txBody>
      <dsp:txXfrm rot="10800000">
        <a:off x="434400" y="43317"/>
        <a:ext cx="753717" cy="434400"/>
      </dsp:txXfrm>
    </dsp:sp>
    <dsp:sp modelId="{9F253978-E14F-465D-9C3D-36884E47428E}">
      <dsp:nvSpPr>
        <dsp:cNvPr id="0" name=""/>
        <dsp:cNvSpPr/>
      </dsp:nvSpPr>
      <dsp:spPr>
        <a:xfrm>
          <a:off x="108600" y="43317"/>
          <a:ext cx="434400" cy="434400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E6DA9-01F9-4746-97A1-8BA451DDC44D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C74178-3F1C-4FD2-9189-9D7F3A679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8490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F1C4B-A09C-46D1-93DB-F3F848BFB027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759874-2F11-4582-8757-D26ED139F3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452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344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384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476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DC3C7-97FB-4054-9661-E7D0A475CCA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289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97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44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通过</a:t>
            </a:r>
            <a:r>
              <a:rPr lang="en-US" altLang="zh-CN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</a:t>
            </a:r>
            <a:r>
              <a:rPr lang="zh-CN" alt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可以实现图纸的校审、在线批准等功能 </a:t>
            </a:r>
          </a:p>
          <a:p>
            <a:r>
              <a:rPr lang="zh-CN" alt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759874-2F11-4582-8757-D26ED139F31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06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altLang="zh-CN"/>
              <a:t>Bentley Systems, Incorporated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ADDF806-6DC8-4156-BEBA-E98125D0965E}" type="datetime1">
              <a:rPr lang="zh-CN" altLang="en-US" smtClean="0"/>
              <a:pPr/>
              <a:t>2020/4/23</a:t>
            </a:fld>
            <a:endParaRPr lang="en-US" altLang="zh-CN"/>
          </a:p>
        </p:txBody>
      </p:sp>
      <p:sp>
        <p:nvSpPr>
          <p:cNvPr id="15155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altLang="zh-CN"/>
              <a:t>© 2002 Bentley Systems, Incorporated</a:t>
            </a:r>
          </a:p>
        </p:txBody>
      </p:sp>
      <p:sp>
        <p:nvSpPr>
          <p:cNvPr id="1515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EC3C4D-E2EB-4322-A061-54A2CE71A43B}" type="slidenum">
              <a:rPr lang="zh-CN" altLang="en-US" smtClean="0"/>
              <a:pPr/>
              <a:t>34</a:t>
            </a:fld>
            <a:endParaRPr lang="en-US" altLang="zh-CN"/>
          </a:p>
        </p:txBody>
      </p:sp>
      <p:sp>
        <p:nvSpPr>
          <p:cNvPr id="1515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043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altLang="zh-CN"/>
              <a:t>Bentley Systems, Incorporated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ADDF806-6DC8-4156-BEBA-E98125D0965E}" type="datetime1">
              <a:rPr lang="zh-CN" altLang="en-US" smtClean="0"/>
              <a:pPr/>
              <a:t>2020/4/23</a:t>
            </a:fld>
            <a:endParaRPr lang="en-US" altLang="zh-CN"/>
          </a:p>
        </p:txBody>
      </p:sp>
      <p:sp>
        <p:nvSpPr>
          <p:cNvPr id="15155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altLang="zh-CN"/>
              <a:t>© 2002 Bentley Systems, Incorporated</a:t>
            </a:r>
          </a:p>
        </p:txBody>
      </p:sp>
      <p:sp>
        <p:nvSpPr>
          <p:cNvPr id="1515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EC3C4D-E2EB-4322-A061-54A2CE71A43B}" type="slidenum">
              <a:rPr lang="zh-CN" altLang="en-US" smtClean="0"/>
              <a:pPr/>
              <a:t>35</a:t>
            </a:fld>
            <a:endParaRPr lang="en-US" altLang="zh-CN"/>
          </a:p>
        </p:txBody>
      </p:sp>
      <p:sp>
        <p:nvSpPr>
          <p:cNvPr id="1515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423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effectLst/>
              </a:rPr>
              <a:t>Bentley </a:t>
            </a:r>
            <a:r>
              <a:rPr lang="zh-CN" altLang="en-US" dirty="0">
                <a:effectLst/>
              </a:rPr>
              <a:t>中国优先社区是一个</a:t>
            </a:r>
            <a:r>
              <a:rPr lang="en-US" altLang="zh-CN" dirty="0">
                <a:effectLst/>
              </a:rPr>
              <a:t>Bentley </a:t>
            </a:r>
            <a:r>
              <a:rPr lang="zh-CN" altLang="en-US" dirty="0">
                <a:effectLst/>
              </a:rPr>
              <a:t>为中国用户打造的产品、技术信息发布门户与用户沟通枢纽。在这里，你不仅可以得到最新的产品发布信息，使用指南，视频资料，和技术分享；还可以与</a:t>
            </a:r>
            <a:r>
              <a:rPr lang="en-US" altLang="zh-CN" dirty="0">
                <a:effectLst/>
              </a:rPr>
              <a:t>Bentley </a:t>
            </a:r>
            <a:r>
              <a:rPr lang="zh-CN" altLang="en-US" dirty="0">
                <a:effectLst/>
              </a:rPr>
              <a:t>中国研发中心的产品经理、技术支持工程师、研发工程师等高手们直接交流切磋。同时，这里聚集来自全国各地各行业成百上千的</a:t>
            </a:r>
            <a:r>
              <a:rPr lang="en-US" altLang="zh-CN" dirty="0">
                <a:effectLst/>
              </a:rPr>
              <a:t>Bentley</a:t>
            </a:r>
            <a:r>
              <a:rPr lang="zh-CN" altLang="en-US" dirty="0">
                <a:effectLst/>
              </a:rPr>
              <a:t>中国工程师用户，你可以通过这个平台方便的认识他们并相互交流。</a:t>
            </a:r>
          </a:p>
          <a:p>
            <a:endParaRPr lang="en-US" altLang="zh-CN" dirty="0">
              <a:effectLst/>
            </a:endParaRPr>
          </a:p>
          <a:p>
            <a:r>
              <a:rPr lang="zh-CN" altLang="en-US" dirty="0">
                <a:effectLst/>
              </a:rPr>
              <a:t>中国优先社区目前主要提供</a:t>
            </a:r>
            <a:r>
              <a:rPr lang="en-US" altLang="zh-CN" dirty="0">
                <a:effectLst/>
              </a:rPr>
              <a:t>3</a:t>
            </a:r>
            <a:r>
              <a:rPr lang="zh-CN" altLang="en-US" dirty="0">
                <a:effectLst/>
              </a:rPr>
              <a:t>个模块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effectLst/>
              </a:rPr>
              <a:t>问答：</a:t>
            </a:r>
            <a:r>
              <a:rPr lang="zh-CN" altLang="en-US" dirty="0">
                <a:effectLst/>
              </a:rPr>
              <a:t>任何与</a:t>
            </a:r>
            <a:r>
              <a:rPr lang="en-US" altLang="zh-CN" dirty="0">
                <a:effectLst/>
              </a:rPr>
              <a:t>Bentley </a:t>
            </a:r>
            <a:r>
              <a:rPr lang="zh-CN" altLang="en-US" dirty="0">
                <a:effectLst/>
              </a:rPr>
              <a:t>产品和技术相关的问题都可以在问答板块提出，我们将第一时间做出解答</a:t>
            </a:r>
            <a:r>
              <a:rPr lang="en-US" altLang="zh-CN" dirty="0">
                <a:effectLst/>
              </a:rPr>
              <a:t>;</a:t>
            </a:r>
            <a:endParaRPr lang="zh-CN" altLang="en-US" dirty="0">
              <a:effectLst/>
            </a:endParaRPr>
          </a:p>
          <a:p>
            <a:r>
              <a:rPr lang="zh-CN" altLang="en-US" b="1" dirty="0">
                <a:effectLst/>
              </a:rPr>
              <a:t>技术资料库</a:t>
            </a:r>
            <a:r>
              <a:rPr lang="zh-CN" altLang="en-US" dirty="0">
                <a:effectLst/>
              </a:rPr>
              <a:t>：</a:t>
            </a:r>
            <a:r>
              <a:rPr lang="en-US" altLang="zh-CN" dirty="0">
                <a:effectLst/>
              </a:rPr>
              <a:t>Bentley</a:t>
            </a:r>
            <a:r>
              <a:rPr lang="zh-CN" altLang="en-US" dirty="0">
                <a:effectLst/>
              </a:rPr>
              <a:t>产品一站式介绍，安装，使用，培训平台，帮助用户快速了 解产品，既有产品的快速入门教程，又有产品高级使用技巧介绍。</a:t>
            </a:r>
            <a:endParaRPr lang="en-US" altLang="zh-CN" dirty="0">
              <a:effectLst/>
            </a:endParaRPr>
          </a:p>
          <a:p>
            <a:r>
              <a:rPr lang="zh-CN" altLang="en-US" b="1" dirty="0">
                <a:effectLst/>
              </a:rPr>
              <a:t>博客：</a:t>
            </a:r>
            <a:r>
              <a:rPr lang="zh-CN" altLang="en-US" dirty="0">
                <a:effectLst/>
              </a:rPr>
              <a:t>在博客板块中，我们将为中国用户带来最新的产品发布和技术信息更新。同时，也会介绍技术资料库中的更新内容和合作伙伴的技术以及产品信息。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3B95C-E6AF-8A41-AF3C-223C1A88933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02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Cor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114300"/>
            <a:ext cx="12192003" cy="59436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6442654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ocess Manufacturing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0" y="191386"/>
            <a:ext cx="12190414" cy="5699051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593087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ail / Transit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1" y="159488"/>
            <a:ext cx="12192003" cy="5720317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37663091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oads / Highways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0" y="210985"/>
            <a:ext cx="12190414" cy="5903448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8155185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ater / Wastewa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05" y="208547"/>
            <a:ext cx="12191529" cy="585536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6614167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1657335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Body - Title +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64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2512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115706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itle + 1 Content / 1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64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6386027" y="1447800"/>
            <a:ext cx="5281824" cy="4648200"/>
          </a:xfrm>
          <a:solidFill>
            <a:schemeClr val="bg2">
              <a:lumMod val="40000"/>
              <a:lumOff val="60000"/>
            </a:schemeClr>
          </a:solidFill>
        </p:spPr>
        <p:txBody>
          <a:bodyPr bIns="975189" anchor="ctr" anchorCtr="1"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Graphic / Photo</a:t>
            </a:r>
          </a:p>
        </p:txBody>
      </p:sp>
    </p:spTree>
    <p:extLst>
      <p:ext uri="{BB962C8B-B14F-4D97-AF65-F5344CB8AC3E}">
        <p14:creationId xmlns:p14="http://schemas.microsoft.com/office/powerpoint/2010/main" val="263887124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- Title + 1 Graphic / 1 Content Graphic /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2512" y="1444752"/>
            <a:ext cx="5285232" cy="464515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507868" y="1447800"/>
            <a:ext cx="5281824" cy="4648200"/>
          </a:xfrm>
          <a:solidFill>
            <a:schemeClr val="bg2">
              <a:lumMod val="40000"/>
              <a:lumOff val="60000"/>
            </a:schemeClr>
          </a:solidFill>
        </p:spPr>
        <p:txBody>
          <a:bodyPr bIns="975189" anchor="ctr" anchorCtr="1"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Graphic / Photo</a:t>
            </a:r>
          </a:p>
        </p:txBody>
      </p:sp>
    </p:spTree>
    <p:extLst>
      <p:ext uri="{BB962C8B-B14F-4D97-AF65-F5344CB8AC3E}">
        <p14:creationId xmlns:p14="http://schemas.microsoft.com/office/powerpoint/2010/main" val="2509472038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ody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465268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dy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71406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uildings / Facilities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3" y="218364"/>
            <a:ext cx="12190756" cy="5663821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200016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1" y="1371600"/>
            <a:ext cx="10363200" cy="4419600"/>
          </a:xfrm>
        </p:spPr>
        <p:txBody>
          <a:bodyPr/>
          <a:lstStyle>
            <a:lvl1pPr>
              <a:lnSpc>
                <a:spcPct val="90000"/>
              </a:lnSpc>
              <a:spcBef>
                <a:spcPts val="1600"/>
              </a:spcBef>
              <a:defRPr b="0">
                <a:latin typeface="Arial Narrow" pitchFamily="34" charset="0"/>
              </a:defRPr>
            </a:lvl1pPr>
            <a:lvl2pPr>
              <a:lnSpc>
                <a:spcPct val="90000"/>
              </a:lnSpc>
              <a:defRPr b="0">
                <a:latin typeface="Arial Narrow" pitchFamily="34" charset="0"/>
              </a:defRPr>
            </a:lvl2pPr>
            <a:lvl3pPr>
              <a:lnSpc>
                <a:spcPct val="90000"/>
              </a:lnSpc>
              <a:defRPr b="0">
                <a:latin typeface="Arial Narrow" pitchFamily="34" charset="0"/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1" y="457200"/>
            <a:ext cx="1076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693869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 - peopl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1" r="6509"/>
          <a:stretch/>
        </p:blipFill>
        <p:spPr>
          <a:xfrm>
            <a:off x="-1" y="0"/>
            <a:ext cx="12192001" cy="685621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08675" y="3469740"/>
            <a:ext cx="8538887" cy="56286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en-US" dirty="0"/>
          </a:p>
        </p:txBody>
      </p:sp>
      <p:sp>
        <p:nvSpPr>
          <p:cNvPr id="5" name="Slide Number Placeholder 1"/>
          <p:cNvSpPr txBox="1">
            <a:spLocks/>
          </p:cNvSpPr>
          <p:nvPr userDrawn="1"/>
        </p:nvSpPr>
        <p:spPr>
          <a:xfrm>
            <a:off x="304800" y="6549958"/>
            <a:ext cx="4768645" cy="268287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1AE62-ACEE-4CBF-ABCE-6DEA53F53216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|   WWW.BENTLEY.COM    |    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©  2014 Bentley</a:t>
            </a:r>
            <a:r>
              <a:rPr lang="en-US" sz="800" baseline="0" dirty="0">
                <a:solidFill>
                  <a:schemeClr val="bg1">
                    <a:lumMod val="65000"/>
                  </a:schemeClr>
                </a:solidFill>
                <a:latin typeface="Arial Narrow" pitchFamily="34" charset="0"/>
              </a:rPr>
              <a:t> Systems, Incorporated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 Narrow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8675" y="2044010"/>
            <a:ext cx="8538887" cy="1362075"/>
          </a:xfrm>
        </p:spPr>
        <p:txBody>
          <a:bodyPr anchor="b"/>
          <a:lstStyle>
            <a:lvl1pPr algn="l">
              <a:defRPr sz="3600" b="1" cap="none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pic>
        <p:nvPicPr>
          <p:cNvPr id="20" name="Picture 3" descr="\\psf\Home\Graphic Tank\Bentley Logo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68231" y="6421011"/>
            <a:ext cx="1781535" cy="32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23"/>
          <p:cNvSpPr/>
          <p:nvPr userDrawn="1"/>
        </p:nvSpPr>
        <p:spPr bwMode="auto">
          <a:xfrm>
            <a:off x="1100164" y="4213228"/>
            <a:ext cx="1481280" cy="1111249"/>
          </a:xfrm>
          <a:prstGeom prst="roundRect">
            <a:avLst>
              <a:gd name="adj" fmla="val 8953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000" t="-1000" r="-1000" b="-1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25" name="Rounded Rectangle 24"/>
          <p:cNvSpPr/>
          <p:nvPr userDrawn="1"/>
        </p:nvSpPr>
        <p:spPr bwMode="auto">
          <a:xfrm>
            <a:off x="1100164" y="3082924"/>
            <a:ext cx="1481280" cy="1111249"/>
          </a:xfrm>
          <a:prstGeom prst="roundRect">
            <a:avLst>
              <a:gd name="adj" fmla="val 8953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10000" t="-15000" b="-25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26" name="Rounded Rectangle 25"/>
          <p:cNvSpPr/>
          <p:nvPr userDrawn="1"/>
        </p:nvSpPr>
        <p:spPr bwMode="auto">
          <a:xfrm>
            <a:off x="-3" y="4213228"/>
            <a:ext cx="1074771" cy="1111249"/>
          </a:xfrm>
          <a:prstGeom prst="roundRect">
            <a:avLst>
              <a:gd name="adj" fmla="val 8953"/>
            </a:avLst>
          </a:prstGeom>
          <a:blipFill dpi="0" rotWithShape="1">
            <a:blip r:embed="rId6"/>
            <a:srcRect/>
            <a:stretch>
              <a:fillRect l="-3366" r="-1" b="-100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27" name="Rounded Rectangle 26"/>
          <p:cNvSpPr/>
          <p:nvPr userDrawn="1"/>
        </p:nvSpPr>
        <p:spPr bwMode="auto">
          <a:xfrm>
            <a:off x="0" y="3082924"/>
            <a:ext cx="1074768" cy="1111249"/>
          </a:xfrm>
          <a:prstGeom prst="roundRect">
            <a:avLst>
              <a:gd name="adj" fmla="val 8953"/>
            </a:avLst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5387" t="-15000" r="-158498" b="-25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28" name="Rounded Rectangle 27"/>
          <p:cNvSpPr/>
          <p:nvPr userDrawn="1"/>
        </p:nvSpPr>
        <p:spPr bwMode="auto">
          <a:xfrm>
            <a:off x="0" y="5343525"/>
            <a:ext cx="1074768" cy="1111249"/>
          </a:xfrm>
          <a:prstGeom prst="roundRect">
            <a:avLst>
              <a:gd name="adj" fmla="val 8953"/>
            </a:avLst>
          </a:prstGeom>
          <a:blipFill dpi="0" rotWithShape="1">
            <a:blip r:embed="rId6"/>
            <a:srcRect/>
            <a:stretch>
              <a:fillRect l="-3366" t="-100000" r="-1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29" name="Rounded Rectangle 28"/>
          <p:cNvSpPr/>
          <p:nvPr userDrawn="1"/>
        </p:nvSpPr>
        <p:spPr bwMode="auto">
          <a:xfrm>
            <a:off x="1100164" y="1952484"/>
            <a:ext cx="1481280" cy="1111249"/>
          </a:xfrm>
          <a:prstGeom prst="roundRect">
            <a:avLst>
              <a:gd name="adj" fmla="val 8953"/>
            </a:avLst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000" t="-1000" r="-1000" b="-1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30" name="Rounded Rectangle 29"/>
          <p:cNvSpPr/>
          <p:nvPr userDrawn="1"/>
        </p:nvSpPr>
        <p:spPr bwMode="auto">
          <a:xfrm>
            <a:off x="-2" y="822186"/>
            <a:ext cx="1074769" cy="1111249"/>
          </a:xfrm>
          <a:prstGeom prst="roundRect">
            <a:avLst>
              <a:gd name="adj" fmla="val 8953"/>
            </a:avLst>
          </a:prstGeom>
          <a:blipFill dpi="0" rotWithShape="1">
            <a:blip r:embed="rId9"/>
            <a:srcRect/>
            <a:stretch>
              <a:fillRect l="-3366" r="-1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14" name="Rounded Rectangle 13"/>
          <p:cNvSpPr/>
          <p:nvPr userDrawn="1"/>
        </p:nvSpPr>
        <p:spPr bwMode="auto">
          <a:xfrm>
            <a:off x="0" y="3082924"/>
            <a:ext cx="537384" cy="1111249"/>
          </a:xfrm>
          <a:prstGeom prst="roundRect">
            <a:avLst>
              <a:gd name="adj" fmla="val 0"/>
            </a:avLst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30772" t="-15000" r="-416998" b="-25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15" name="Rounded Rectangle 14"/>
          <p:cNvSpPr/>
          <p:nvPr userDrawn="1"/>
        </p:nvSpPr>
        <p:spPr bwMode="auto">
          <a:xfrm>
            <a:off x="-2" y="822186"/>
            <a:ext cx="647703" cy="1111249"/>
          </a:xfrm>
          <a:prstGeom prst="roundRect">
            <a:avLst>
              <a:gd name="adj" fmla="val 0"/>
            </a:avLst>
          </a:prstGeom>
          <a:blipFill dpi="0" rotWithShape="1">
            <a:blip r:embed="rId9"/>
            <a:srcRect/>
            <a:stretch>
              <a:fillRect l="-5584" r="-65938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16" name="Rounded Rectangle 15"/>
          <p:cNvSpPr/>
          <p:nvPr userDrawn="1"/>
        </p:nvSpPr>
        <p:spPr bwMode="auto">
          <a:xfrm>
            <a:off x="-2" y="4213228"/>
            <a:ext cx="647703" cy="1111249"/>
          </a:xfrm>
          <a:prstGeom prst="roundRect">
            <a:avLst>
              <a:gd name="adj" fmla="val 0"/>
            </a:avLst>
          </a:prstGeom>
          <a:blipFill dpi="0" rotWithShape="1">
            <a:blip r:embed="rId6"/>
            <a:srcRect/>
            <a:stretch>
              <a:fillRect l="-5584" r="-65938" b="-100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17" name="Rounded Rectangle 16"/>
          <p:cNvSpPr/>
          <p:nvPr userDrawn="1"/>
        </p:nvSpPr>
        <p:spPr bwMode="auto">
          <a:xfrm>
            <a:off x="1" y="5343525"/>
            <a:ext cx="647700" cy="1111249"/>
          </a:xfrm>
          <a:prstGeom prst="roundRect">
            <a:avLst>
              <a:gd name="adj" fmla="val 0"/>
            </a:avLst>
          </a:prstGeom>
          <a:blipFill dpi="0" rotWithShape="1">
            <a:blip r:embed="rId6"/>
            <a:srcRect/>
            <a:stretch>
              <a:fillRect l="-5585" t="-100000" r="-65938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99" tIns="60949" rIns="121899" bIns="60949" numCol="1" spcCol="0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</p:spTree>
    <p:extLst>
      <p:ext uri="{BB962C8B-B14F-4D97-AF65-F5344CB8AC3E}">
        <p14:creationId xmlns:p14="http://schemas.microsoft.com/office/powerpoint/2010/main" val="2764042407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06186" y="1451182"/>
            <a:ext cx="11177815" cy="45577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4" name="Picture 7" descr="\\psf\Home\Graphic Tank\Bentley_Formats_Final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917" b="85660"/>
          <a:stretch/>
        </p:blipFill>
        <p:spPr bwMode="auto">
          <a:xfrm>
            <a:off x="0" y="1095376"/>
            <a:ext cx="12192000" cy="9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52621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06186" y="1451182"/>
            <a:ext cx="11177815" cy="45577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4" name="Picture 7" descr="\\psf\Home\Graphic Tank\Bentley_Formats_Final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917" b="85660"/>
          <a:stretch/>
        </p:blipFill>
        <p:spPr bwMode="auto">
          <a:xfrm>
            <a:off x="0" y="1095376"/>
            <a:ext cx="12192000" cy="9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779070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06186" y="1451182"/>
            <a:ext cx="11177815" cy="45577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4" name="Picture 7" descr="\\psf\Home\Graphic Tank\Bentley_Formats_Final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917" b="85660"/>
          <a:stretch/>
        </p:blipFill>
        <p:spPr bwMode="auto">
          <a:xfrm>
            <a:off x="0" y="1095376"/>
            <a:ext cx="12192000" cy="9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070140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06186" y="1451182"/>
            <a:ext cx="11177815" cy="45577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4" name="Picture 7" descr="\\psf\Home\Graphic Tank\Bentley_Formats_Final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917" b="85660"/>
          <a:stretch/>
        </p:blipFill>
        <p:spPr bwMode="auto">
          <a:xfrm>
            <a:off x="0" y="1095376"/>
            <a:ext cx="12192000" cy="9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867365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06186" y="1451182"/>
            <a:ext cx="11177815" cy="45577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4" name="Picture 7" descr="\\psf\Home\Graphic Tank\Bentley_Formats_Final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917" b="85660"/>
          <a:stretch/>
        </p:blipFill>
        <p:spPr bwMode="auto">
          <a:xfrm>
            <a:off x="0" y="1095376"/>
            <a:ext cx="12192000" cy="9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270258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ody - 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06186" y="1451182"/>
            <a:ext cx="11177815" cy="45577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4" name="Picture 7" descr="\\psf\Home\Graphic Tank\Bentley_Formats_Final.jpg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917" b="85660"/>
          <a:stretch/>
        </p:blipFill>
        <p:spPr bwMode="auto">
          <a:xfrm>
            <a:off x="0" y="1095376"/>
            <a:ext cx="12192000" cy="9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09316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mmunications 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0" y="145657"/>
            <a:ext cx="12192003" cy="5729161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1152224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screet Manufacturing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0" y="178025"/>
            <a:ext cx="12192003" cy="5672517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5487953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lectric / Gas Utilities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2651"/>
            <a:ext cx="12195544" cy="568842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8471762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Government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221672"/>
            <a:ext cx="12188825" cy="5815086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6619265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ining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0" y="144379"/>
            <a:ext cx="12193590" cy="566286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782945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ffshor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0" y="202018"/>
            <a:ext cx="12190413" cy="5645889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6111505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ower Genera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0" y="272716"/>
            <a:ext cx="12193590" cy="54864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588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/>
          <p:cNvSpPr txBox="1">
            <a:spLocks/>
          </p:cNvSpPr>
          <p:nvPr userDrawn="1"/>
        </p:nvSpPr>
        <p:spPr>
          <a:xfrm>
            <a:off x="9397861" y="6599502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73004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Box_InnerShad.png"/>
          <p:cNvPicPr>
            <a:picLocks noChangeAspect="1"/>
          </p:cNvPicPr>
          <p:nvPr userDrawn="1"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5734009"/>
            <a:ext cx="12188825" cy="40406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1588" y="0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95" y="5858392"/>
            <a:ext cx="1979103" cy="45918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1" y="427305"/>
            <a:ext cx="12190414" cy="407515"/>
            <a:chOff x="-1" y="695590"/>
            <a:chExt cx="12190414" cy="407515"/>
          </a:xfrm>
        </p:grpSpPr>
        <p:pic>
          <p:nvPicPr>
            <p:cNvPr id="17" name="Picture 16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18" name="Picture 17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19" name="Picture 18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192" y="4041648"/>
            <a:ext cx="11411712" cy="1563624"/>
          </a:xfrm>
        </p:spPr>
        <p:txBody>
          <a:bodyPr lIns="0" tIns="64008" rIns="118872" bIns="64008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192" y="5852160"/>
            <a:ext cx="8723376" cy="731520"/>
          </a:xfrm>
        </p:spPr>
        <p:txBody>
          <a:bodyPr lIns="0" tIns="64008" rIns="118872" bIns="64008">
            <a:normAutofit/>
          </a:bodyPr>
          <a:lstStyle>
            <a:lvl1pPr marL="0" indent="0" algn="l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44945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776" y="237744"/>
            <a:ext cx="11173968" cy="758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453896"/>
            <a:ext cx="11173968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7" name="Slide Number Placeholder 1"/>
          <p:cNvSpPr txBox="1">
            <a:spLocks/>
          </p:cNvSpPr>
          <p:nvPr userDrawn="1"/>
        </p:nvSpPr>
        <p:spPr>
          <a:xfrm>
            <a:off x="45603" y="6549958"/>
            <a:ext cx="5727875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01AE62-ACEE-4CBF-ABCE-6DEA53F53216}" type="slidenum">
              <a:rPr kumimoji="0" lang="en-US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|   WWW.BENTLEY.COM    |   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©  2017 Bentley</a:t>
            </a:r>
            <a:r>
              <a:rPr lang="en-US" sz="800" baseline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Systems, Incorporated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446" y="6537362"/>
            <a:ext cx="974463" cy="22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42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50" r:id="rId14"/>
    <p:sldLayoutId id="2147483652" r:id="rId15"/>
    <p:sldLayoutId id="2147483660" r:id="rId16"/>
    <p:sldLayoutId id="2147483661" r:id="rId17"/>
    <p:sldLayoutId id="2147483654" r:id="rId18"/>
    <p:sldLayoutId id="2147483655" r:id="rId19"/>
    <p:sldLayoutId id="2147483679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3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01752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13716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6289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3"/>
        </a:buClr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5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18" Type="http://schemas.openxmlformats.org/officeDocument/2006/relationships/diagramLayout" Target="../diagrams/layout5.xml"/><Relationship Id="rId26" Type="http://schemas.microsoft.com/office/2007/relationships/diagramDrawing" Target="../diagrams/drawing6.xml"/><Relationship Id="rId3" Type="http://schemas.openxmlformats.org/officeDocument/2006/relationships/diagramLayout" Target="../diagrams/layout2.xml"/><Relationship Id="rId21" Type="http://schemas.microsoft.com/office/2007/relationships/diagramDrawing" Target="../diagrams/drawing5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diagramData" Target="../diagrams/data5.xml"/><Relationship Id="rId25" Type="http://schemas.openxmlformats.org/officeDocument/2006/relationships/diagramColors" Target="../diagrams/colors6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20" Type="http://schemas.openxmlformats.org/officeDocument/2006/relationships/diagramColors" Target="../diagrams/colors5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24" Type="http://schemas.openxmlformats.org/officeDocument/2006/relationships/diagramQuickStyle" Target="../diagrams/quickStyle6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23" Type="http://schemas.openxmlformats.org/officeDocument/2006/relationships/diagramLayout" Target="../diagrams/layout6.xml"/><Relationship Id="rId10" Type="http://schemas.openxmlformats.org/officeDocument/2006/relationships/diagramColors" Target="../diagrams/colors3.xml"/><Relationship Id="rId19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Relationship Id="rId22" Type="http://schemas.openxmlformats.org/officeDocument/2006/relationships/diagramData" Target="../diagrams/data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www.bentley.com/Chinafirst/" TargetMode="External"/><Relationship Id="rId4" Type="http://schemas.openxmlformats.org/officeDocument/2006/relationships/image" Target="../media/image8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5D2C2-5F54-4BCA-938B-B50F70E13C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ProjectWise</a:t>
            </a:r>
            <a:r>
              <a:rPr lang="zh-CN" altLang="en-US" dirty="0"/>
              <a:t>中国本地化流程插件介绍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A5422F-13E4-4499-ABFC-C499E9A3D1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5956915"/>
            <a:ext cx="4260482" cy="413699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861370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11">
            <a:extLst>
              <a:ext uri="{FF2B5EF4-FFF2-40B4-BE49-F238E27FC236}">
                <a16:creationId xmlns:a16="http://schemas.microsoft.com/office/drawing/2014/main" id="{A6BC81FD-9771-4097-90E4-192FA8D8933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631851" y="1283732"/>
            <a:ext cx="7969349" cy="52318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081" y="202324"/>
            <a:ext cx="11173968" cy="758952"/>
          </a:xfrm>
        </p:spPr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客户端的设置</a:t>
            </a:r>
            <a:endParaRPr lang="en-US" dirty="0"/>
          </a:p>
        </p:txBody>
      </p:sp>
      <p:pic>
        <p:nvPicPr>
          <p:cNvPr id="5" name="Picture 4" descr="03-设校审流程-客户端-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7401" y="2209801"/>
            <a:ext cx="2893219" cy="33004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2781301" y="5510214"/>
            <a:ext cx="2971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第一步：选择 </a:t>
            </a:r>
            <a:r>
              <a:rPr lang="zh-CN" altLang="en-US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文件夹 属性</a:t>
            </a:r>
          </a:p>
        </p:txBody>
      </p:sp>
      <p:grpSp>
        <p:nvGrpSpPr>
          <p:cNvPr id="3" name="Group 9"/>
          <p:cNvGrpSpPr/>
          <p:nvPr/>
        </p:nvGrpSpPr>
        <p:grpSpPr>
          <a:xfrm>
            <a:off x="4267201" y="3429000"/>
            <a:ext cx="5257799" cy="2081214"/>
            <a:chOff x="2743201" y="3429000"/>
            <a:chExt cx="5257799" cy="2081214"/>
          </a:xfrm>
        </p:grpSpPr>
        <p:sp>
          <p:nvSpPr>
            <p:cNvPr id="7" name="TextBox 6"/>
            <p:cNvSpPr txBox="1"/>
            <p:nvPr/>
          </p:nvSpPr>
          <p:spPr>
            <a:xfrm>
              <a:off x="5257800" y="3429000"/>
              <a:ext cx="27432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第二步：选择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工作流</a:t>
              </a:r>
            </a:p>
          </p:txBody>
        </p:sp>
        <p:cxnSp>
          <p:nvCxnSpPr>
            <p:cNvPr id="13" name="Straight Arrow Connector 12"/>
            <p:cNvCxnSpPr>
              <a:stCxn id="6" idx="0"/>
              <a:endCxn id="7" idx="1"/>
            </p:cNvCxnSpPr>
            <p:nvPr/>
          </p:nvCxnSpPr>
          <p:spPr bwMode="auto">
            <a:xfrm flipV="1">
              <a:off x="2743201" y="3613666"/>
              <a:ext cx="2514599" cy="189654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9" name="Group 10"/>
          <p:cNvGrpSpPr/>
          <p:nvPr/>
        </p:nvGrpSpPr>
        <p:grpSpPr>
          <a:xfrm>
            <a:off x="6858000" y="3810000"/>
            <a:ext cx="2743200" cy="2133600"/>
            <a:chOff x="5334000" y="3810000"/>
            <a:chExt cx="2743200" cy="2133600"/>
          </a:xfrm>
        </p:grpSpPr>
        <p:sp>
          <p:nvSpPr>
            <p:cNvPr id="8" name="TextBox 7"/>
            <p:cNvSpPr txBox="1"/>
            <p:nvPr/>
          </p:nvSpPr>
          <p:spPr>
            <a:xfrm>
              <a:off x="5334000" y="5574268"/>
              <a:ext cx="27432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第三步：点击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确定</a:t>
              </a:r>
            </a:p>
          </p:txBody>
        </p:sp>
        <p:cxnSp>
          <p:nvCxnSpPr>
            <p:cNvPr id="14" name="Straight Arrow Connector 13"/>
            <p:cNvCxnSpPr>
              <a:endCxn id="8" idx="0"/>
            </p:cNvCxnSpPr>
            <p:nvPr/>
          </p:nvCxnSpPr>
          <p:spPr bwMode="auto">
            <a:xfrm rot="16200000" flipH="1">
              <a:off x="5747266" y="4615934"/>
              <a:ext cx="1764268" cy="1524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3099825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内容占位符 14">
            <a:extLst>
              <a:ext uri="{FF2B5EF4-FFF2-40B4-BE49-F238E27FC236}">
                <a16:creationId xmlns:a16="http://schemas.microsoft.com/office/drawing/2014/main" id="{D424D4DF-A62D-4DB9-B447-752A8797386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302623" y="1371600"/>
            <a:ext cx="8859472" cy="5139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47" y="99137"/>
            <a:ext cx="11173968" cy="758952"/>
          </a:xfrm>
        </p:spPr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流程如何走？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- 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设计人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提交</a:t>
            </a:r>
            <a:endParaRPr lang="en-US" dirty="0"/>
          </a:p>
        </p:txBody>
      </p:sp>
      <p:pic>
        <p:nvPicPr>
          <p:cNvPr id="5" name="Picture 4" descr="03-设校审流程-流程走的方式-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838200"/>
            <a:ext cx="3593306" cy="29217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 descr="03-设校审流程-流程走的方式-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8892" y="3895250"/>
            <a:ext cx="3603308" cy="25817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2133600" y="2297668"/>
            <a:ext cx="297180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第一步：选择 </a:t>
            </a:r>
            <a:r>
              <a:rPr lang="zh-CN" altLang="en-US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文件 下一步</a:t>
            </a:r>
          </a:p>
        </p:txBody>
      </p:sp>
      <p:grpSp>
        <p:nvGrpSpPr>
          <p:cNvPr id="3" name="Group 11"/>
          <p:cNvGrpSpPr/>
          <p:nvPr/>
        </p:nvGrpSpPr>
        <p:grpSpPr>
          <a:xfrm>
            <a:off x="3619502" y="1639670"/>
            <a:ext cx="5295899" cy="657999"/>
            <a:chOff x="2095501" y="1639669"/>
            <a:chExt cx="5295899" cy="657999"/>
          </a:xfrm>
        </p:grpSpPr>
        <p:sp>
          <p:nvSpPr>
            <p:cNvPr id="8" name="TextBox 7"/>
            <p:cNvSpPr txBox="1"/>
            <p:nvPr/>
          </p:nvSpPr>
          <p:spPr>
            <a:xfrm>
              <a:off x="4648200" y="1639669"/>
              <a:ext cx="27432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第二步：输入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更改状态的信息</a:t>
              </a:r>
            </a:p>
          </p:txBody>
        </p:sp>
        <p:cxnSp>
          <p:nvCxnSpPr>
            <p:cNvPr id="10" name="Straight Arrow Connector 9"/>
            <p:cNvCxnSpPr>
              <a:stCxn id="7" idx="0"/>
              <a:endCxn id="8" idx="1"/>
            </p:cNvCxnSpPr>
            <p:nvPr/>
          </p:nvCxnSpPr>
          <p:spPr bwMode="auto">
            <a:xfrm rot="5400000" flipH="1" flipV="1">
              <a:off x="3204434" y="853902"/>
              <a:ext cx="334833" cy="25527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2" name="Group 12"/>
          <p:cNvGrpSpPr/>
          <p:nvPr/>
        </p:nvGrpSpPr>
        <p:grpSpPr>
          <a:xfrm>
            <a:off x="7162800" y="2209800"/>
            <a:ext cx="2743200" cy="3645932"/>
            <a:chOff x="5638800" y="2209800"/>
            <a:chExt cx="2743200" cy="3645932"/>
          </a:xfrm>
        </p:grpSpPr>
        <p:sp>
          <p:nvSpPr>
            <p:cNvPr id="9" name="TextBox 8"/>
            <p:cNvSpPr txBox="1"/>
            <p:nvPr/>
          </p:nvSpPr>
          <p:spPr>
            <a:xfrm>
              <a:off x="5638800" y="5486400"/>
              <a:ext cx="27432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第三步：发信给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校核人</a:t>
              </a:r>
            </a:p>
          </p:txBody>
        </p:sp>
        <p:cxnSp>
          <p:nvCxnSpPr>
            <p:cNvPr id="11" name="Straight Arrow Connector 10"/>
            <p:cNvCxnSpPr>
              <a:endCxn id="9" idx="0"/>
            </p:cNvCxnSpPr>
            <p:nvPr/>
          </p:nvCxnSpPr>
          <p:spPr bwMode="auto">
            <a:xfrm rot="16200000" flipH="1">
              <a:off x="4876800" y="3352800"/>
              <a:ext cx="3276600" cy="990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1886480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内容占位符 16">
            <a:extLst>
              <a:ext uri="{FF2B5EF4-FFF2-40B4-BE49-F238E27FC236}">
                <a16:creationId xmlns:a16="http://schemas.microsoft.com/office/drawing/2014/main" id="{8CCBBA5F-03A2-481A-8576-DFA8A15D731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62199" y="1219956"/>
            <a:ext cx="7162801" cy="533249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159443"/>
            <a:ext cx="11173968" cy="758952"/>
          </a:xfrm>
        </p:spPr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流程如何走？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- 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校核人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校核</a:t>
            </a:r>
            <a:endParaRPr lang="en-US" dirty="0"/>
          </a:p>
        </p:txBody>
      </p:sp>
      <p:pic>
        <p:nvPicPr>
          <p:cNvPr id="5" name="Picture 4" descr="03-设校审流程-流程走的方式-校核人-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8" y="2057400"/>
            <a:ext cx="5472113" cy="41290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 descr="03-设校审流程-流程走的方式-校核人-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38850" y="3581401"/>
            <a:ext cx="4400550" cy="31646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 descr="03-设校审流程-流程走的方式-校核人-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86601" y="2128838"/>
            <a:ext cx="1014413" cy="47291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905000" y="2362201"/>
            <a:ext cx="24384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第一步：登录</a:t>
            </a:r>
            <a:r>
              <a: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PW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弹出信息，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点击 </a:t>
            </a:r>
            <a:r>
              <a:rPr lang="zh-CN" altLang="en-US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确定</a:t>
            </a:r>
          </a:p>
        </p:txBody>
      </p:sp>
      <p:pic>
        <p:nvPicPr>
          <p:cNvPr id="9" name="Picture 8" descr="03-设校审流程-流程走的方式-校核人-01-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4600" y="3124201"/>
            <a:ext cx="1607344" cy="842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3" name="Group 12"/>
          <p:cNvGrpSpPr/>
          <p:nvPr/>
        </p:nvGrpSpPr>
        <p:grpSpPr>
          <a:xfrm>
            <a:off x="4343400" y="2685367"/>
            <a:ext cx="2438400" cy="1847165"/>
            <a:chOff x="2819400" y="2685366"/>
            <a:chExt cx="2438400" cy="1847165"/>
          </a:xfrm>
        </p:grpSpPr>
        <p:sp>
          <p:nvSpPr>
            <p:cNvPr id="10" name="TextBox 9"/>
            <p:cNvSpPr txBox="1"/>
            <p:nvPr/>
          </p:nvSpPr>
          <p:spPr>
            <a:xfrm>
              <a:off x="2819400" y="3886200"/>
              <a:ext cx="24384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第二步：</a:t>
              </a:r>
              <a:r>
                <a:rPr lang="en-US" altLang="zh-CN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PW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信箱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查看信息，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双击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信件</a:t>
              </a:r>
            </a:p>
          </p:txBody>
        </p:sp>
        <p:cxnSp>
          <p:nvCxnSpPr>
            <p:cNvPr id="12" name="Straight Arrow Connector 11"/>
            <p:cNvCxnSpPr>
              <a:stCxn id="8" idx="3"/>
              <a:endCxn id="10" idx="0"/>
            </p:cNvCxnSpPr>
            <p:nvPr/>
          </p:nvCxnSpPr>
          <p:spPr bwMode="auto">
            <a:xfrm>
              <a:off x="2819400" y="2685366"/>
              <a:ext cx="1219200" cy="120083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3" name="Group 13"/>
          <p:cNvGrpSpPr/>
          <p:nvPr/>
        </p:nvGrpSpPr>
        <p:grpSpPr>
          <a:xfrm>
            <a:off x="5562602" y="4532531"/>
            <a:ext cx="4952999" cy="1524001"/>
            <a:chOff x="4038601" y="4532530"/>
            <a:chExt cx="4952999" cy="1524001"/>
          </a:xfrm>
        </p:grpSpPr>
        <p:sp>
          <p:nvSpPr>
            <p:cNvPr id="11" name="TextBox 10"/>
            <p:cNvSpPr txBox="1"/>
            <p:nvPr/>
          </p:nvSpPr>
          <p:spPr>
            <a:xfrm>
              <a:off x="6553200" y="5410200"/>
              <a:ext cx="24384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第三步：查看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信息，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附件右键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打开 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校核</a:t>
              </a:r>
            </a:p>
          </p:txBody>
        </p:sp>
        <p:cxnSp>
          <p:nvCxnSpPr>
            <p:cNvPr id="16" name="Straight Arrow Connector 15"/>
            <p:cNvCxnSpPr>
              <a:stCxn id="10" idx="2"/>
              <a:endCxn id="11" idx="1"/>
            </p:cNvCxnSpPr>
            <p:nvPr/>
          </p:nvCxnSpPr>
          <p:spPr bwMode="auto">
            <a:xfrm rot="16200000" flipH="1">
              <a:off x="4695483" y="3875648"/>
              <a:ext cx="1200835" cy="2514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1977577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内容占位符 22">
            <a:extLst>
              <a:ext uri="{FF2B5EF4-FFF2-40B4-BE49-F238E27FC236}">
                <a16:creationId xmlns:a16="http://schemas.microsoft.com/office/drawing/2014/main" id="{279FA766-59DC-41C5-AB2C-4323FCD3B83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133599" y="1219200"/>
            <a:ext cx="8009642" cy="55788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679" y="89957"/>
            <a:ext cx="11173968" cy="758952"/>
          </a:xfrm>
        </p:spPr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流程如何走？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- 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校核人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校核</a:t>
            </a:r>
            <a:endParaRPr lang="en-US" dirty="0"/>
          </a:p>
        </p:txBody>
      </p:sp>
      <p:pic>
        <p:nvPicPr>
          <p:cNvPr id="6" name="Picture 5" descr="03-设校审流程-流程走的方式-校核人-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3048001"/>
            <a:ext cx="4400550" cy="31646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 descr="03-设校审流程-流程走的方式-校核人-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28988" y="1524002"/>
            <a:ext cx="1014413" cy="47291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 descr="03-设校审流程-流程走的方式-校核人-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1600200"/>
            <a:ext cx="1893094" cy="48006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3429000" y="5257800"/>
            <a:ext cx="762000" cy="152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096000" y="5486400"/>
            <a:ext cx="762000" cy="152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6096000" y="5791200"/>
            <a:ext cx="762000" cy="152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err="1">
              <a:solidFill>
                <a:schemeClr val="bg1"/>
              </a:solidFill>
              <a:ea typeface="MS PGothic"/>
              <a:cs typeface="MS PGothic"/>
            </a:endParaRPr>
          </a:p>
        </p:txBody>
      </p:sp>
      <p:grpSp>
        <p:nvGrpSpPr>
          <p:cNvPr id="3" name="Group 22"/>
          <p:cNvGrpSpPr/>
          <p:nvPr/>
        </p:nvGrpSpPr>
        <p:grpSpPr>
          <a:xfrm>
            <a:off x="2209800" y="4419600"/>
            <a:ext cx="2743200" cy="1143000"/>
            <a:chOff x="685800" y="4419600"/>
            <a:chExt cx="2743200" cy="1143000"/>
          </a:xfrm>
        </p:grpSpPr>
        <p:cxnSp>
          <p:nvCxnSpPr>
            <p:cNvPr id="8" name="Straight Arrow Connector 7"/>
            <p:cNvCxnSpPr/>
            <p:nvPr/>
          </p:nvCxnSpPr>
          <p:spPr bwMode="auto">
            <a:xfrm flipV="1">
              <a:off x="1143000" y="5334000"/>
              <a:ext cx="762000" cy="228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8" name="TextBox 17"/>
            <p:cNvSpPr txBox="1"/>
            <p:nvPr/>
          </p:nvSpPr>
          <p:spPr>
            <a:xfrm>
              <a:off x="685800" y="4419600"/>
              <a:ext cx="27432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第一步：校核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文档 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完毕</a:t>
              </a:r>
              <a:endPara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点击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打开文件夹</a:t>
              </a: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5905502" y="2779931"/>
            <a:ext cx="3848099" cy="3200401"/>
            <a:chOff x="4381501" y="2779930"/>
            <a:chExt cx="3848099" cy="3200401"/>
          </a:xfrm>
        </p:grpSpPr>
        <p:sp>
          <p:nvSpPr>
            <p:cNvPr id="20" name="TextBox 19"/>
            <p:cNvSpPr txBox="1"/>
            <p:nvPr/>
          </p:nvSpPr>
          <p:spPr>
            <a:xfrm>
              <a:off x="4800600" y="4343400"/>
              <a:ext cx="34290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第三步：校核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文档 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完毕</a:t>
              </a:r>
              <a:r>
                <a:rPr lang="zh-CN" altLang="en-US" b="1" i="1" dirty="0">
                  <a:solidFill>
                    <a:srgbClr val="00B050"/>
                  </a:solidFill>
                  <a:latin typeface="楷体" pitchFamily="49" charset="-122"/>
                  <a:ea typeface="楷体" pitchFamily="49" charset="-122"/>
                </a:rPr>
                <a:t>有问题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 点击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上一步 重新开始校核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86400" y="5334000"/>
              <a:ext cx="27432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第三步：校核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文档 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完毕</a:t>
              </a:r>
              <a:endPara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b="1" dirty="0">
                  <a:solidFill>
                    <a:srgbClr val="00B050"/>
                  </a:solidFill>
                  <a:latin typeface="楷体" pitchFamily="49" charset="-122"/>
                  <a:ea typeface="楷体" pitchFamily="49" charset="-122"/>
                </a:rPr>
                <a:t>无问题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 点击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最终状态</a:t>
              </a:r>
            </a:p>
          </p:txBody>
        </p:sp>
        <p:cxnSp>
          <p:nvCxnSpPr>
            <p:cNvPr id="22" name="Straight Arrow Connector 21"/>
            <p:cNvCxnSpPr>
              <a:stCxn id="19" idx="2"/>
              <a:endCxn id="21" idx="1"/>
            </p:cNvCxnSpPr>
            <p:nvPr/>
          </p:nvCxnSpPr>
          <p:spPr bwMode="auto">
            <a:xfrm rot="16200000" flipH="1">
              <a:off x="3495333" y="3666098"/>
              <a:ext cx="2877235" cy="11049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" name="Straight Arrow Connector 13"/>
            <p:cNvCxnSpPr>
              <a:stCxn id="19" idx="2"/>
              <a:endCxn id="20" idx="1"/>
            </p:cNvCxnSpPr>
            <p:nvPr/>
          </p:nvCxnSpPr>
          <p:spPr bwMode="auto">
            <a:xfrm rot="16200000" flipH="1">
              <a:off x="3647733" y="3513698"/>
              <a:ext cx="1886635" cy="4191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8" name="Straight Arrow Connector 27"/>
            <p:cNvCxnSpPr>
              <a:stCxn id="17" idx="3"/>
              <a:endCxn id="21" idx="1"/>
            </p:cNvCxnSpPr>
            <p:nvPr/>
          </p:nvCxnSpPr>
          <p:spPr bwMode="auto">
            <a:xfrm flipV="1">
              <a:off x="5334000" y="5657166"/>
              <a:ext cx="152400" cy="21023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1" name="Straight Arrow Connector 30"/>
            <p:cNvCxnSpPr>
              <a:endCxn id="20" idx="1"/>
            </p:cNvCxnSpPr>
            <p:nvPr/>
          </p:nvCxnSpPr>
          <p:spPr bwMode="auto">
            <a:xfrm rot="5400000" flipH="1" flipV="1">
              <a:off x="4399866" y="5067300"/>
              <a:ext cx="801468" cy="158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0" name="Group 23"/>
          <p:cNvGrpSpPr/>
          <p:nvPr/>
        </p:nvGrpSpPr>
        <p:grpSpPr>
          <a:xfrm>
            <a:off x="3810000" y="2133600"/>
            <a:ext cx="3200400" cy="3124200"/>
            <a:chOff x="2286000" y="2133600"/>
            <a:chExt cx="3200400" cy="3124200"/>
          </a:xfrm>
        </p:grpSpPr>
        <p:sp>
          <p:nvSpPr>
            <p:cNvPr id="19" name="TextBox 18"/>
            <p:cNvSpPr txBox="1"/>
            <p:nvPr/>
          </p:nvSpPr>
          <p:spPr>
            <a:xfrm>
              <a:off x="3276600" y="2133600"/>
              <a:ext cx="22098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第二步：选中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文档 </a:t>
              </a:r>
              <a:endPara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点击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鼠标右键</a:t>
              </a:r>
            </a:p>
          </p:txBody>
        </p:sp>
        <p:cxnSp>
          <p:nvCxnSpPr>
            <p:cNvPr id="12" name="Straight Arrow Connector 11"/>
            <p:cNvCxnSpPr>
              <a:endCxn id="19" idx="1"/>
            </p:cNvCxnSpPr>
            <p:nvPr/>
          </p:nvCxnSpPr>
          <p:spPr bwMode="auto">
            <a:xfrm rot="5400000" flipH="1" flipV="1">
              <a:off x="1380783" y="3361983"/>
              <a:ext cx="2801034" cy="9906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497889874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内容占位符 22">
            <a:extLst>
              <a:ext uri="{FF2B5EF4-FFF2-40B4-BE49-F238E27FC236}">
                <a16:creationId xmlns:a16="http://schemas.microsoft.com/office/drawing/2014/main" id="{DCFAFE89-3BAB-43D8-A3C0-926C73FD2B2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303121" y="1276300"/>
            <a:ext cx="8085215" cy="53439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流程如何走？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- 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校核人</a:t>
            </a:r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校核，生成校审单</a:t>
            </a:r>
            <a:endParaRPr lang="en-US" dirty="0"/>
          </a:p>
        </p:txBody>
      </p:sp>
      <p:pic>
        <p:nvPicPr>
          <p:cNvPr id="5" name="Picture 4" descr="03-设校审流程-流程走的方式-校核完成生成校核单-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1371600"/>
            <a:ext cx="1893094" cy="4800600"/>
          </a:xfrm>
          <a:prstGeom prst="rect">
            <a:avLst/>
          </a:prstGeom>
        </p:spPr>
      </p:pic>
      <p:pic>
        <p:nvPicPr>
          <p:cNvPr id="6" name="Picture 5" descr="03-设校审流程-流程走的方式-校核完成生成校核单-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7346" y="1228726"/>
            <a:ext cx="1028700" cy="4943475"/>
          </a:xfrm>
          <a:prstGeom prst="rect">
            <a:avLst/>
          </a:prstGeom>
        </p:spPr>
      </p:pic>
      <p:pic>
        <p:nvPicPr>
          <p:cNvPr id="7" name="Picture 6" descr="03-设校审流程-流程走的方式-校核完成生成校核单-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60170" y="704850"/>
            <a:ext cx="3907631" cy="4400550"/>
          </a:xfrm>
          <a:prstGeom prst="rect">
            <a:avLst/>
          </a:prstGeom>
        </p:spPr>
      </p:pic>
      <p:pic>
        <p:nvPicPr>
          <p:cNvPr id="8" name="Picture 7" descr="03-设校审流程-流程走的方式-校核完成生成校核单-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52962" y="2057401"/>
            <a:ext cx="6015038" cy="2207419"/>
          </a:xfrm>
          <a:prstGeom prst="rect">
            <a:avLst/>
          </a:prstGeom>
        </p:spPr>
      </p:pic>
      <p:grpSp>
        <p:nvGrpSpPr>
          <p:cNvPr id="3" name="Group 16"/>
          <p:cNvGrpSpPr/>
          <p:nvPr/>
        </p:nvGrpSpPr>
        <p:grpSpPr>
          <a:xfrm>
            <a:off x="3581400" y="725270"/>
            <a:ext cx="3429000" cy="3694331"/>
            <a:chOff x="2057400" y="725269"/>
            <a:chExt cx="3429000" cy="3694331"/>
          </a:xfrm>
        </p:grpSpPr>
        <p:cxnSp>
          <p:nvCxnSpPr>
            <p:cNvPr id="9" name="Straight Arrow Connector 8"/>
            <p:cNvCxnSpPr>
              <a:stCxn id="10" idx="0"/>
              <a:endCxn id="12" idx="2"/>
            </p:cNvCxnSpPr>
            <p:nvPr/>
          </p:nvCxnSpPr>
          <p:spPr bwMode="auto">
            <a:xfrm rot="5400000" flipH="1" flipV="1">
              <a:off x="1524000" y="1905000"/>
              <a:ext cx="3048000" cy="19812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2590800" y="725269"/>
              <a:ext cx="28956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第二步：点击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历史记录</a:t>
              </a:r>
              <a:endPara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点击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保存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，保存</a:t>
              </a:r>
              <a:r>
                <a:rPr lang="en-US" altLang="zh-CN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TXT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文件</a:t>
              </a:r>
            </a:p>
          </p:txBody>
        </p:sp>
      </p:grpSp>
      <p:grpSp>
        <p:nvGrpSpPr>
          <p:cNvPr id="17" name="Group 19"/>
          <p:cNvGrpSpPr/>
          <p:nvPr/>
        </p:nvGrpSpPr>
        <p:grpSpPr>
          <a:xfrm>
            <a:off x="2209800" y="4419600"/>
            <a:ext cx="5277439" cy="685800"/>
            <a:chOff x="685800" y="4419600"/>
            <a:chExt cx="5277439" cy="685800"/>
          </a:xfrm>
        </p:grpSpPr>
        <p:sp>
          <p:nvSpPr>
            <p:cNvPr id="10" name="TextBox 9"/>
            <p:cNvSpPr txBox="1"/>
            <p:nvPr/>
          </p:nvSpPr>
          <p:spPr>
            <a:xfrm>
              <a:off x="685800" y="4419600"/>
              <a:ext cx="27432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第一步：选择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文档 </a:t>
              </a:r>
              <a:r>
                <a:rPr lang="zh-CN" altLang="en-US" b="1" i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右键</a:t>
              </a:r>
              <a:endParaRPr lang="en-US" altLang="zh-CN" b="1" i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点击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特性</a:t>
              </a:r>
            </a:p>
          </p:txBody>
        </p:sp>
        <p:cxnSp>
          <p:nvCxnSpPr>
            <p:cNvPr id="13" name="Straight Arrow Connector 12"/>
            <p:cNvCxnSpPr>
              <a:cxnSpLocks/>
              <a:endCxn id="10" idx="3"/>
            </p:cNvCxnSpPr>
            <p:nvPr/>
          </p:nvCxnSpPr>
          <p:spPr bwMode="auto">
            <a:xfrm flipH="1" flipV="1">
              <a:off x="3429000" y="4742766"/>
              <a:ext cx="2534239" cy="36263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9" name="Group 17"/>
          <p:cNvGrpSpPr/>
          <p:nvPr/>
        </p:nvGrpSpPr>
        <p:grpSpPr>
          <a:xfrm>
            <a:off x="5562600" y="1371601"/>
            <a:ext cx="5105400" cy="1332131"/>
            <a:chOff x="4038600" y="1371600"/>
            <a:chExt cx="5105400" cy="1332131"/>
          </a:xfrm>
        </p:grpSpPr>
        <p:cxnSp>
          <p:nvCxnSpPr>
            <p:cNvPr id="11" name="Straight Arrow Connector 10"/>
            <p:cNvCxnSpPr>
              <a:stCxn id="12" idx="2"/>
              <a:endCxn id="16" idx="0"/>
            </p:cNvCxnSpPr>
            <p:nvPr/>
          </p:nvCxnSpPr>
          <p:spPr bwMode="auto">
            <a:xfrm rot="16200000" flipH="1">
              <a:off x="5486400" y="-76200"/>
              <a:ext cx="685800" cy="35814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>
              <a:off x="6096000" y="2057400"/>
              <a:ext cx="3048000" cy="646331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第三步：打开 </a:t>
              </a:r>
              <a:r>
                <a:rPr lang="en-US" altLang="zh-CN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EXCEL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文件</a:t>
              </a:r>
              <a:endParaRPr lang="en-US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导入 </a:t>
              </a:r>
              <a:r>
                <a:rPr lang="en-US" altLang="zh-CN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TXT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，</a:t>
              </a:r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修改生成校核单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99390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9125" y="1897242"/>
            <a:ext cx="8835844" cy="136207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ProjectWise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本地化流程插件更新介绍</a:t>
            </a: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7922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694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50058BC-D6F4-4BBD-A93B-8046CB8A8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zh-CN" altLang="en-US" sz="4400">
                <a:solidFill>
                  <a:srgbClr val="FFFFFF"/>
                </a:solidFill>
              </a:rPr>
              <a:t>需求</a:t>
            </a:r>
            <a:endParaRPr lang="en-US" sz="4400">
              <a:solidFill>
                <a:srgbClr val="FFFFFF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693CB5D-11F7-4189-8DBF-5476683940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8" r="-2" b="-2"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CF136E-71D5-4F3B-A1E7-716F2E3A2799}"/>
              </a:ext>
            </a:extLst>
          </p:cNvPr>
          <p:cNvSpPr txBox="1"/>
          <p:nvPr/>
        </p:nvSpPr>
        <p:spPr>
          <a:xfrm>
            <a:off x="7758260" y="1036948"/>
            <a:ext cx="3909483" cy="53553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FFFF"/>
                </a:solidFill>
              </a:rPr>
              <a:t>1.</a:t>
            </a:r>
            <a:r>
              <a:rPr lang="zh-CN" altLang="en-US" sz="2400" dirty="0">
                <a:solidFill>
                  <a:srgbClr val="FFFFFF"/>
                </a:solidFill>
              </a:rPr>
              <a:t>我要审批哪些文件？待处理的任务有哪些？</a:t>
            </a:r>
            <a:endParaRPr lang="en-US" altLang="zh-CN" sz="2400" dirty="0">
              <a:solidFill>
                <a:srgbClr val="FFFFFF"/>
              </a:solidFill>
            </a:endParaRPr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FFFF"/>
                </a:solidFill>
              </a:rPr>
              <a:t>2.</a:t>
            </a:r>
            <a:r>
              <a:rPr lang="zh-CN" altLang="en-US" sz="2400" dirty="0">
                <a:solidFill>
                  <a:srgbClr val="FFFFFF"/>
                </a:solidFill>
              </a:rPr>
              <a:t>我如何快速知道流程流转到哪个状态了？相应负责人是谁？</a:t>
            </a:r>
            <a:endParaRPr lang="en-US" altLang="zh-CN" sz="2400" dirty="0">
              <a:solidFill>
                <a:srgbClr val="FFFFFF"/>
              </a:solidFill>
            </a:endParaRPr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FFFF"/>
                </a:solidFill>
              </a:rPr>
              <a:t>3. </a:t>
            </a:r>
            <a:r>
              <a:rPr lang="zh-CN" altLang="en-US" sz="2400" dirty="0">
                <a:solidFill>
                  <a:srgbClr val="FFFFFF"/>
                </a:solidFill>
              </a:rPr>
              <a:t>流程中涉及到多个状态，每个状态权限能不能让系统自动赋予？</a:t>
            </a:r>
            <a:endParaRPr lang="en-US" altLang="zh-CN" sz="2400" dirty="0">
              <a:solidFill>
                <a:srgbClr val="FFFFFF"/>
              </a:solidFill>
            </a:endParaRPr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FFFF"/>
                </a:solidFill>
              </a:rPr>
              <a:t>4.</a:t>
            </a:r>
            <a:r>
              <a:rPr lang="zh-CN" altLang="en-US" sz="2400" dirty="0">
                <a:solidFill>
                  <a:srgbClr val="FFFFFF"/>
                </a:solidFill>
              </a:rPr>
              <a:t>流程某节点处理的人员有多个时，如何才能让多人审批通过后，才进入下一状态？</a:t>
            </a:r>
            <a:endParaRPr lang="en-US" altLang="zh-CN" sz="2400" dirty="0">
              <a:solidFill>
                <a:srgbClr val="FFFFFF"/>
              </a:solidFill>
            </a:endParaRPr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FFFFFF"/>
                </a:solidFill>
              </a:rPr>
              <a:t>5. ……</a:t>
            </a:r>
            <a:endParaRPr lang="en-US" sz="24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583028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05D00C4-5498-487E-84E3-557231F1626C}"/>
              </a:ext>
            </a:extLst>
          </p:cNvPr>
          <p:cNvSpPr txBox="1">
            <a:spLocks/>
          </p:cNvSpPr>
          <p:nvPr/>
        </p:nvSpPr>
        <p:spPr bwMode="auto">
          <a:xfrm>
            <a:off x="243405" y="111385"/>
            <a:ext cx="11173968" cy="75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流程的管理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F523B55-9D76-447E-A2AF-1F8B41503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738" y="1082675"/>
            <a:ext cx="10837862" cy="47085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800" dirty="0">
                <a:solidFill>
                  <a:srgbClr val="FF0000"/>
                </a:solidFill>
              </a:rPr>
              <a:t>需求：</a:t>
            </a:r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00B050"/>
                </a:solidFill>
              </a:rPr>
              <a:t>校审流程</a:t>
            </a:r>
            <a:endParaRPr lang="en-US" altLang="zh-CN" b="1" dirty="0">
              <a:solidFill>
                <a:srgbClr val="00B050"/>
              </a:solidFill>
            </a:endParaRPr>
          </a:p>
          <a:p>
            <a:r>
              <a:rPr lang="zh-CN" altLang="en-US" dirty="0">
                <a:solidFill>
                  <a:srgbClr val="00B050"/>
                </a:solidFill>
              </a:rPr>
              <a:t>会签流程</a:t>
            </a:r>
            <a:endParaRPr lang="en-US" altLang="zh-CN" dirty="0">
              <a:solidFill>
                <a:srgbClr val="00B050"/>
              </a:solidFill>
            </a:endParaRPr>
          </a:p>
          <a:p>
            <a:r>
              <a:rPr lang="zh-CN" altLang="en-US" sz="1800" dirty="0">
                <a:solidFill>
                  <a:srgbClr val="FF0000"/>
                </a:solidFill>
              </a:rPr>
              <a:t>三维会审</a:t>
            </a:r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zh-CN" altLang="en-US" sz="1800" dirty="0">
                <a:solidFill>
                  <a:srgbClr val="FF0000"/>
                </a:solidFill>
              </a:rPr>
              <a:t>互提资料</a:t>
            </a:r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zh-CN" altLang="en-US" sz="1800" dirty="0">
                <a:solidFill>
                  <a:srgbClr val="FF0000"/>
                </a:solidFill>
              </a:rPr>
              <a:t>出版打印</a:t>
            </a:r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zh-CN" altLang="en-US" sz="1800" dirty="0">
                <a:solidFill>
                  <a:srgbClr val="FF0000"/>
                </a:solidFill>
              </a:rPr>
              <a:t>收发文流程</a:t>
            </a:r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zh-CN" altLang="en-US" sz="1800" dirty="0">
                <a:solidFill>
                  <a:srgbClr val="FF0000"/>
                </a:solidFill>
              </a:rPr>
              <a:t>设计变更</a:t>
            </a: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C447BA-6004-4479-9B01-836497CC1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455" y="966876"/>
            <a:ext cx="8802807" cy="25436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C72CC7-F7F0-42B8-9E9B-EDE8C4FE8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592" y="3916345"/>
            <a:ext cx="8802807" cy="233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3172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78EC6-B233-4074-88E0-353D81562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流程引擎，固化的</a:t>
            </a:r>
            <a:r>
              <a:rPr lang="zh-CN" altLang="en-US" dirty="0">
                <a:solidFill>
                  <a:srgbClr val="FF0000"/>
                </a:solidFill>
              </a:rPr>
              <a:t>自定义</a:t>
            </a:r>
            <a:r>
              <a:rPr lang="zh-CN" altLang="en-US" dirty="0"/>
              <a:t>逻辑图</a:t>
            </a:r>
            <a:endParaRPr lang="en-US" dirty="0"/>
          </a:p>
        </p:txBody>
      </p:sp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CEBF335D-B9EE-4E93-AFDD-A3AAE1883614}"/>
              </a:ext>
            </a:extLst>
          </p:cNvPr>
          <p:cNvSpPr/>
          <p:nvPr/>
        </p:nvSpPr>
        <p:spPr>
          <a:xfrm>
            <a:off x="1560945" y="3251200"/>
            <a:ext cx="988291" cy="489527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状态</a:t>
            </a:r>
            <a:r>
              <a:rPr lang="en-US" altLang="zh-CN" dirty="0"/>
              <a:t>1</a:t>
            </a:r>
            <a:endParaRPr lang="en-US" dirty="0"/>
          </a:p>
        </p:txBody>
      </p:sp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9572464C-560E-4B0F-9EC7-FAFA9C0E8C27}"/>
              </a:ext>
            </a:extLst>
          </p:cNvPr>
          <p:cNvSpPr/>
          <p:nvPr/>
        </p:nvSpPr>
        <p:spPr>
          <a:xfrm>
            <a:off x="4315924" y="4001448"/>
            <a:ext cx="988291" cy="489527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状态</a:t>
            </a:r>
            <a:r>
              <a:rPr lang="en-US" altLang="zh-CN" dirty="0"/>
              <a:t>2</a:t>
            </a:r>
            <a:endParaRPr lang="en-US" dirty="0"/>
          </a:p>
        </p:txBody>
      </p:sp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1AF5A343-7568-4815-888C-51B4150006EF}"/>
              </a:ext>
            </a:extLst>
          </p:cNvPr>
          <p:cNvSpPr/>
          <p:nvPr/>
        </p:nvSpPr>
        <p:spPr>
          <a:xfrm>
            <a:off x="5780929" y="2916174"/>
            <a:ext cx="988291" cy="489527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状态</a:t>
            </a:r>
            <a:r>
              <a:rPr lang="en-US" altLang="zh-CN" dirty="0"/>
              <a:t>3</a:t>
            </a:r>
            <a:endParaRPr lang="en-US" dirty="0"/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BB32DCB3-B588-4D91-819F-A956D2FBA569}"/>
              </a:ext>
            </a:extLst>
          </p:cNvPr>
          <p:cNvSpPr/>
          <p:nvPr/>
        </p:nvSpPr>
        <p:spPr>
          <a:xfrm>
            <a:off x="7287494" y="2105473"/>
            <a:ext cx="988291" cy="489527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状态</a:t>
            </a:r>
            <a:r>
              <a:rPr lang="en-US" altLang="zh-CN" dirty="0"/>
              <a:t>N</a:t>
            </a:r>
            <a:endParaRPr lang="en-US" dirty="0"/>
          </a:p>
        </p:txBody>
      </p:sp>
      <p:cxnSp>
        <p:nvCxnSpPr>
          <p:cNvPr id="10" name="Connector: Curved 9">
            <a:extLst>
              <a:ext uri="{FF2B5EF4-FFF2-40B4-BE49-F238E27FC236}">
                <a16:creationId xmlns:a16="http://schemas.microsoft.com/office/drawing/2014/main" id="{845797CF-9F37-476E-BF90-40886E1A223D}"/>
              </a:ext>
            </a:extLst>
          </p:cNvPr>
          <p:cNvCxnSpPr>
            <a:stCxn id="4" idx="3"/>
            <a:endCxn id="6" idx="1"/>
          </p:cNvCxnSpPr>
          <p:nvPr/>
        </p:nvCxnSpPr>
        <p:spPr>
          <a:xfrm>
            <a:off x="2549236" y="3495964"/>
            <a:ext cx="1766688" cy="750248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Curved 10">
            <a:extLst>
              <a:ext uri="{FF2B5EF4-FFF2-40B4-BE49-F238E27FC236}">
                <a16:creationId xmlns:a16="http://schemas.microsoft.com/office/drawing/2014/main" id="{111FE438-FD1E-4008-83AB-00905EDAD6F5}"/>
              </a:ext>
            </a:extLst>
          </p:cNvPr>
          <p:cNvCxnSpPr>
            <a:cxnSpLocks/>
            <a:stCxn id="6" idx="3"/>
            <a:endCxn id="7" idx="2"/>
          </p:cNvCxnSpPr>
          <p:nvPr/>
        </p:nvCxnSpPr>
        <p:spPr>
          <a:xfrm flipV="1">
            <a:off x="5304215" y="3405701"/>
            <a:ext cx="970860" cy="84051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8888E39D-C158-42F4-A409-8AF008406721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6769220" y="2350237"/>
            <a:ext cx="518274" cy="81070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Alternate Process 12">
            <a:extLst>
              <a:ext uri="{FF2B5EF4-FFF2-40B4-BE49-F238E27FC236}">
                <a16:creationId xmlns:a16="http://schemas.microsoft.com/office/drawing/2014/main" id="{56E7B33A-905E-47FA-B6FA-F589C3AB345E}"/>
              </a:ext>
            </a:extLst>
          </p:cNvPr>
          <p:cNvSpPr/>
          <p:nvPr/>
        </p:nvSpPr>
        <p:spPr>
          <a:xfrm>
            <a:off x="8728371" y="3251199"/>
            <a:ext cx="1288472" cy="489527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最终状态</a:t>
            </a:r>
            <a:endParaRPr lang="en-US" dirty="0"/>
          </a:p>
        </p:txBody>
      </p: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6F59B93B-8CB3-46D0-A72A-31A15AFD99B3}"/>
              </a:ext>
            </a:extLst>
          </p:cNvPr>
          <p:cNvCxnSpPr>
            <a:cxnSpLocks/>
            <a:stCxn id="8" idx="3"/>
            <a:endCxn id="13" idx="1"/>
          </p:cNvCxnSpPr>
          <p:nvPr/>
        </p:nvCxnSpPr>
        <p:spPr>
          <a:xfrm>
            <a:off x="8275785" y="2350237"/>
            <a:ext cx="452586" cy="114572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Curved 55">
            <a:extLst>
              <a:ext uri="{FF2B5EF4-FFF2-40B4-BE49-F238E27FC236}">
                <a16:creationId xmlns:a16="http://schemas.microsoft.com/office/drawing/2014/main" id="{26637998-F839-4B7B-91A1-68CC495A2B44}"/>
              </a:ext>
            </a:extLst>
          </p:cNvPr>
          <p:cNvCxnSpPr>
            <a:stCxn id="6" idx="0"/>
            <a:endCxn id="4" idx="0"/>
          </p:cNvCxnSpPr>
          <p:nvPr/>
        </p:nvCxnSpPr>
        <p:spPr>
          <a:xfrm rot="16200000" flipV="1">
            <a:off x="3057457" y="2248834"/>
            <a:ext cx="750248" cy="2754979"/>
          </a:xfrm>
          <a:prstGeom prst="curvedConnector3">
            <a:avLst>
              <a:gd name="adj1" fmla="val 13047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Curved 56">
            <a:extLst>
              <a:ext uri="{FF2B5EF4-FFF2-40B4-BE49-F238E27FC236}">
                <a16:creationId xmlns:a16="http://schemas.microsoft.com/office/drawing/2014/main" id="{8341ED65-94D3-4AC2-992F-5F9F9C2F704D}"/>
              </a:ext>
            </a:extLst>
          </p:cNvPr>
          <p:cNvCxnSpPr>
            <a:cxnSpLocks/>
            <a:stCxn id="7" idx="0"/>
            <a:endCxn id="4" idx="0"/>
          </p:cNvCxnSpPr>
          <p:nvPr/>
        </p:nvCxnSpPr>
        <p:spPr>
          <a:xfrm rot="16200000" flipH="1" flipV="1">
            <a:off x="3997570" y="973695"/>
            <a:ext cx="335026" cy="4219984"/>
          </a:xfrm>
          <a:prstGeom prst="curvedConnector3">
            <a:avLst>
              <a:gd name="adj1" fmla="val -6823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or: Curved 62">
            <a:extLst>
              <a:ext uri="{FF2B5EF4-FFF2-40B4-BE49-F238E27FC236}">
                <a16:creationId xmlns:a16="http://schemas.microsoft.com/office/drawing/2014/main" id="{456BC9EA-A8CB-400C-94DE-C47427D64199}"/>
              </a:ext>
            </a:extLst>
          </p:cNvPr>
          <p:cNvCxnSpPr>
            <a:cxnSpLocks/>
            <a:stCxn id="8" idx="0"/>
            <a:endCxn id="4" idx="0"/>
          </p:cNvCxnSpPr>
          <p:nvPr/>
        </p:nvCxnSpPr>
        <p:spPr>
          <a:xfrm rot="16200000" flipH="1" flipV="1">
            <a:off x="4345502" y="-184939"/>
            <a:ext cx="1145727" cy="5726549"/>
          </a:xfrm>
          <a:prstGeom prst="curvedConnector3">
            <a:avLst>
              <a:gd name="adj1" fmla="val -1995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D11A1D83-956E-4138-9316-DF40977FF593}"/>
              </a:ext>
            </a:extLst>
          </p:cNvPr>
          <p:cNvSpPr txBox="1"/>
          <p:nvPr/>
        </p:nvSpPr>
        <p:spPr>
          <a:xfrm>
            <a:off x="2888841" y="381605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提交</a:t>
            </a:r>
            <a:endParaRPr lang="en-US" sz="1400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3419E40-1AA2-4930-88C1-F3EE4DA1A248}"/>
              </a:ext>
            </a:extLst>
          </p:cNvPr>
          <p:cNvSpPr txBox="1"/>
          <p:nvPr/>
        </p:nvSpPr>
        <p:spPr>
          <a:xfrm>
            <a:off x="5824130" y="400144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通过</a:t>
            </a:r>
            <a:endParaRPr lang="en-US" sz="1400" dirty="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2CA0179-3586-4828-B617-05BF97F4B663}"/>
              </a:ext>
            </a:extLst>
          </p:cNvPr>
          <p:cNvSpPr txBox="1"/>
          <p:nvPr/>
        </p:nvSpPr>
        <p:spPr>
          <a:xfrm>
            <a:off x="6990827" y="273608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通过</a:t>
            </a:r>
            <a:endParaRPr lang="en-US" sz="14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9E58567-37D8-4DE5-9BCD-E27623E9402B}"/>
              </a:ext>
            </a:extLst>
          </p:cNvPr>
          <p:cNvSpPr txBox="1"/>
          <p:nvPr/>
        </p:nvSpPr>
        <p:spPr>
          <a:xfrm>
            <a:off x="8502078" y="264683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通过</a:t>
            </a:r>
            <a:endParaRPr lang="en-US" sz="14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384170C-24DB-4486-8FA0-F9D9BF62E211}"/>
              </a:ext>
            </a:extLst>
          </p:cNvPr>
          <p:cNvSpPr txBox="1"/>
          <p:nvPr/>
        </p:nvSpPr>
        <p:spPr>
          <a:xfrm>
            <a:off x="4814083" y="151957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退回</a:t>
            </a:r>
            <a:endParaRPr lang="en-US" sz="1400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8AE9B79-693B-4F87-AB7E-DD63E4DDB928}"/>
              </a:ext>
            </a:extLst>
          </p:cNvPr>
          <p:cNvSpPr txBox="1"/>
          <p:nvPr/>
        </p:nvSpPr>
        <p:spPr>
          <a:xfrm>
            <a:off x="4253809" y="234706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退回</a:t>
            </a:r>
            <a:endParaRPr lang="en-US" sz="14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35F18D3E-8BAB-4838-BF51-FF4E9232506F}"/>
              </a:ext>
            </a:extLst>
          </p:cNvPr>
          <p:cNvSpPr txBox="1"/>
          <p:nvPr/>
        </p:nvSpPr>
        <p:spPr>
          <a:xfrm>
            <a:off x="4236835" y="302067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退回</a:t>
            </a:r>
            <a:endParaRPr lang="en-US" sz="1400" dirty="0"/>
          </a:p>
        </p:txBody>
      </p:sp>
      <p:graphicFrame>
        <p:nvGraphicFramePr>
          <p:cNvPr id="113" name="Diagram 112">
            <a:extLst>
              <a:ext uri="{FF2B5EF4-FFF2-40B4-BE49-F238E27FC236}">
                <a16:creationId xmlns:a16="http://schemas.microsoft.com/office/drawing/2014/main" id="{89065822-657E-4387-898F-D9EF6148584C}"/>
              </a:ext>
            </a:extLst>
          </p:cNvPr>
          <p:cNvGraphicFramePr/>
          <p:nvPr/>
        </p:nvGraphicFramePr>
        <p:xfrm>
          <a:off x="1119273" y="3927499"/>
          <a:ext cx="1296718" cy="521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5" name="Diagram 114">
            <a:extLst>
              <a:ext uri="{FF2B5EF4-FFF2-40B4-BE49-F238E27FC236}">
                <a16:creationId xmlns:a16="http://schemas.microsoft.com/office/drawing/2014/main" id="{B08662EF-819D-4FE3-9DD9-0318FB73651B}"/>
              </a:ext>
            </a:extLst>
          </p:cNvPr>
          <p:cNvGraphicFramePr/>
          <p:nvPr/>
        </p:nvGraphicFramePr>
        <p:xfrm>
          <a:off x="4149189" y="4674446"/>
          <a:ext cx="1296718" cy="521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7" name="Diagram 116">
            <a:extLst>
              <a:ext uri="{FF2B5EF4-FFF2-40B4-BE49-F238E27FC236}">
                <a16:creationId xmlns:a16="http://schemas.microsoft.com/office/drawing/2014/main" id="{36BD0CCF-DAC0-4679-8839-45E85C72A3D1}"/>
              </a:ext>
            </a:extLst>
          </p:cNvPr>
          <p:cNvGraphicFramePr/>
          <p:nvPr/>
        </p:nvGraphicFramePr>
        <p:xfrm>
          <a:off x="6333595" y="3478333"/>
          <a:ext cx="1296718" cy="521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8" name="Diagram 117">
            <a:extLst>
              <a:ext uri="{FF2B5EF4-FFF2-40B4-BE49-F238E27FC236}">
                <a16:creationId xmlns:a16="http://schemas.microsoft.com/office/drawing/2014/main" id="{5AAED4E7-170A-4AD5-A5FF-3E69DDA17FBA}"/>
              </a:ext>
            </a:extLst>
          </p:cNvPr>
          <p:cNvGraphicFramePr/>
          <p:nvPr/>
        </p:nvGraphicFramePr>
        <p:xfrm>
          <a:off x="7534328" y="1353961"/>
          <a:ext cx="1296718" cy="521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19" name="Diagram 118">
            <a:extLst>
              <a:ext uri="{FF2B5EF4-FFF2-40B4-BE49-F238E27FC236}">
                <a16:creationId xmlns:a16="http://schemas.microsoft.com/office/drawing/2014/main" id="{2DE299E9-79EC-4EDC-8B0C-7B1EA831F04D}"/>
              </a:ext>
            </a:extLst>
          </p:cNvPr>
          <p:cNvGraphicFramePr/>
          <p:nvPr/>
        </p:nvGraphicFramePr>
        <p:xfrm>
          <a:off x="8790478" y="3810844"/>
          <a:ext cx="1296718" cy="521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21" name="Scroll: Horizontal 120">
            <a:extLst>
              <a:ext uri="{FF2B5EF4-FFF2-40B4-BE49-F238E27FC236}">
                <a16:creationId xmlns:a16="http://schemas.microsoft.com/office/drawing/2014/main" id="{BFEA7133-0330-48DC-8FF3-4F3D731D2DA5}"/>
              </a:ext>
            </a:extLst>
          </p:cNvPr>
          <p:cNvSpPr/>
          <p:nvPr/>
        </p:nvSpPr>
        <p:spPr>
          <a:xfrm>
            <a:off x="6769220" y="4839855"/>
            <a:ext cx="1839071" cy="748168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状态</a:t>
            </a:r>
            <a:r>
              <a:rPr lang="en-US" altLang="zh-CN" sz="1400" dirty="0"/>
              <a:t>N</a:t>
            </a:r>
            <a:r>
              <a:rPr lang="zh-CN" altLang="en-US" sz="1400" dirty="0"/>
              <a:t>：可配置（多人同时审批）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70878313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DD12EF-1375-46CA-B5EE-3A41142AC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9" y="1171270"/>
            <a:ext cx="5576951" cy="4246309"/>
          </a:xfrm>
          <a:prstGeom prst="rect">
            <a:avLst/>
          </a:prstGeom>
        </p:spPr>
      </p:pic>
      <p:sp>
        <p:nvSpPr>
          <p:cNvPr id="6" name="Heptagon 5">
            <a:extLst>
              <a:ext uri="{FF2B5EF4-FFF2-40B4-BE49-F238E27FC236}">
                <a16:creationId xmlns:a16="http://schemas.microsoft.com/office/drawing/2014/main" id="{E07DCEB9-ECA2-4D2B-B4BF-A99A48B4BDDE}"/>
              </a:ext>
            </a:extLst>
          </p:cNvPr>
          <p:cNvSpPr/>
          <p:nvPr/>
        </p:nvSpPr>
        <p:spPr>
          <a:xfrm>
            <a:off x="940439" y="5417579"/>
            <a:ext cx="700391" cy="554476"/>
          </a:xfrm>
          <a:prstGeom prst="hept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C2AFEE-963E-41AE-BA41-0FABD030972A}"/>
              </a:ext>
            </a:extLst>
          </p:cNvPr>
          <p:cNvSpPr txBox="1"/>
          <p:nvPr/>
        </p:nvSpPr>
        <p:spPr>
          <a:xfrm>
            <a:off x="1856509" y="55101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自带流程定义</a:t>
            </a:r>
            <a:endParaRPr lang="en-US" dirty="0"/>
          </a:p>
        </p:txBody>
      </p:sp>
      <p:sp>
        <p:nvSpPr>
          <p:cNvPr id="8" name="Heptagon 7">
            <a:extLst>
              <a:ext uri="{FF2B5EF4-FFF2-40B4-BE49-F238E27FC236}">
                <a16:creationId xmlns:a16="http://schemas.microsoft.com/office/drawing/2014/main" id="{7A309D43-DEF6-48CB-AEF2-B4199AC7B7C0}"/>
              </a:ext>
            </a:extLst>
          </p:cNvPr>
          <p:cNvSpPr/>
          <p:nvPr/>
        </p:nvSpPr>
        <p:spPr>
          <a:xfrm>
            <a:off x="7205673" y="5417579"/>
            <a:ext cx="700391" cy="554476"/>
          </a:xfrm>
          <a:prstGeom prst="hept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659A81-B064-46FC-B1C3-C6BA44E637DA}"/>
              </a:ext>
            </a:extLst>
          </p:cNvPr>
          <p:cNvSpPr txBox="1"/>
          <p:nvPr/>
        </p:nvSpPr>
        <p:spPr>
          <a:xfrm>
            <a:off x="8206182" y="55101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扩展状态配置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EB0BD1-2E6B-486C-BDA8-A270CC35F8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337" y="1130270"/>
            <a:ext cx="5877589" cy="433888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9D21831-C847-4878-A726-5BF27EEDBA73}"/>
              </a:ext>
            </a:extLst>
          </p:cNvPr>
          <p:cNvSpPr txBox="1">
            <a:spLocks/>
          </p:cNvSpPr>
          <p:nvPr/>
        </p:nvSpPr>
        <p:spPr bwMode="auto">
          <a:xfrm>
            <a:off x="449802" y="176629"/>
            <a:ext cx="109728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流程状态的管理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85793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17018" y="1914327"/>
            <a:ext cx="86284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ProjectWise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工作流程基本概念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>
              <a:buAutoNum type="arabicPeriod"/>
            </a:pPr>
            <a:endParaRPr 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ProjectWise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中国本地化流程插件更新介绍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ProjectWise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中国本地化流程插件的部署及应用</a:t>
            </a:r>
            <a:endParaRPr 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038477" y="749568"/>
            <a:ext cx="3580039" cy="5909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zh-CN" altLang="en-US" sz="3600" b="1" dirty="0">
                <a:solidFill>
                  <a:srgbClr val="002A44"/>
                </a:solidFill>
                <a:latin typeface="宋体" pitchFamily="2" charset="-122"/>
                <a:ea typeface="宋体" pitchFamily="2" charset="-122"/>
                <a:cs typeface="+mj-cs"/>
              </a:rPr>
              <a:t>交流主题</a:t>
            </a:r>
          </a:p>
        </p:txBody>
      </p:sp>
    </p:spTree>
    <p:extLst>
      <p:ext uri="{BB962C8B-B14F-4D97-AF65-F5344CB8AC3E}">
        <p14:creationId xmlns:p14="http://schemas.microsoft.com/office/powerpoint/2010/main" val="3808437871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D097E2-A7A3-44F0-AE2D-FFA993578CA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13408" y="1863304"/>
            <a:ext cx="6595182" cy="37499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E11ABF-2868-4CAC-97D4-03F5A6DE175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638355" y="1863304"/>
            <a:ext cx="7029832" cy="44338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31FFE07-FAA0-4839-A656-2F608AAE91BD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493775" y="154104"/>
            <a:ext cx="11174412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流程的管理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–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定义流程节点负责人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22118C-B8D4-429B-A461-9065513B6F6A}"/>
              </a:ext>
            </a:extLst>
          </p:cNvPr>
          <p:cNvSpPr txBox="1"/>
          <p:nvPr/>
        </p:nvSpPr>
        <p:spPr>
          <a:xfrm>
            <a:off x="523813" y="1027522"/>
            <a:ext cx="8375090" cy="10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流程发起后，点击对应文件时，会自动多出‘流程跟踪’标签界面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569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98D6081-EDAD-4054-B688-EA3F7C6423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5752" y="1818347"/>
            <a:ext cx="8612639" cy="462542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862E801-B1BB-4D06-8061-7CAC4B5692F1}"/>
              </a:ext>
            </a:extLst>
          </p:cNvPr>
          <p:cNvSpPr txBox="1">
            <a:spLocks/>
          </p:cNvSpPr>
          <p:nvPr/>
        </p:nvSpPr>
        <p:spPr bwMode="auto">
          <a:xfrm>
            <a:off x="534988" y="123160"/>
            <a:ext cx="570539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流程的管理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–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待处理消息提醒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96671E-B403-461C-9CDC-DE524A44A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49" y="2643240"/>
            <a:ext cx="2755855" cy="1636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A80E37C-F887-43C4-9A29-70328F52E73A}"/>
              </a:ext>
            </a:extLst>
          </p:cNvPr>
          <p:cNvSpPr txBox="1"/>
          <p:nvPr/>
        </p:nvSpPr>
        <p:spPr>
          <a:xfrm>
            <a:off x="523813" y="1027522"/>
            <a:ext cx="8375090" cy="1581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流程发起后，相应处理人登录平台，会收到系统自动消息提醒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此消息无需后台配置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4625893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60C43CA-C031-416C-B4BC-C3EFDCD195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1065" y="2088571"/>
            <a:ext cx="10363200" cy="411171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1A8726F-141C-4092-91A2-C2A4A55EE179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217865" y="0"/>
            <a:ext cx="1076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流程的管理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–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流程的跟踪和审批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746307C-5EA3-470D-B831-A27074394361}"/>
              </a:ext>
            </a:extLst>
          </p:cNvPr>
          <p:cNvSpPr txBox="1">
            <a:spLocks/>
          </p:cNvSpPr>
          <p:nvPr/>
        </p:nvSpPr>
        <p:spPr bwMode="auto">
          <a:xfrm>
            <a:off x="101601" y="876692"/>
            <a:ext cx="10769600" cy="95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相应处理人登录平台后，可点击审批按钮进行审批</a:t>
            </a:r>
            <a:endParaRPr lang="en-US" altLang="zh-CN" sz="1800" b="1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流程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被退回时，无论在哪个状态，都会回退到第一个状态</a:t>
            </a:r>
            <a:endParaRPr lang="en-US" sz="1800" b="1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CF9C77AF-F491-47A9-A607-438A687043B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953738" y="1120461"/>
            <a:ext cx="5830527" cy="520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679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C10940D-B41D-41DE-89D7-EA67A6BA5C7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793" y="884869"/>
            <a:ext cx="7117491" cy="547822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E8FE0D-1406-4295-A469-8B8350D8C737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508794" y="126045"/>
            <a:ext cx="11174412" cy="646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流程的管理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–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待处理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已处理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已发起任务的推送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ADE38B6-1AC0-4EC6-8A88-74A9707C6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724" y="884869"/>
            <a:ext cx="8685482" cy="547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670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2AE868-BB20-4C9A-A5E3-A9FAB8CAE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流程的管理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–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默认权限的赋予</a:t>
            </a:r>
            <a:endParaRPr 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9E6636-CE7C-496B-92DA-34FA46929A81}"/>
              </a:ext>
            </a:extLst>
          </p:cNvPr>
          <p:cNvSpPr txBox="1"/>
          <p:nvPr/>
        </p:nvSpPr>
        <p:spPr>
          <a:xfrm>
            <a:off x="575035" y="1074656"/>
            <a:ext cx="8333295" cy="101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流程发起后，各状态负责人对文件只有只读权限</a:t>
            </a: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当流程被退回时，只有第一个状态的负责人拥有编辑权限</a:t>
            </a:r>
            <a:endParaRPr 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AE7F2E6-0A6C-437F-A530-FC06AA943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6554" y="2838253"/>
            <a:ext cx="8315325" cy="2809875"/>
          </a:xfrm>
          <a:prstGeom prst="rect">
            <a:avLst/>
          </a:prstGeom>
          <a:ln>
            <a:solidFill>
              <a:schemeClr val="bg2">
                <a:lumMod val="85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AB4874-D858-4AA7-A4DD-7365DFDBD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93" y="2838254"/>
            <a:ext cx="2478325" cy="2809874"/>
          </a:xfrm>
          <a:prstGeom prst="rect">
            <a:avLst/>
          </a:prstGeom>
          <a:ln>
            <a:solidFill>
              <a:schemeClr val="bg2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90420313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44D4F72-B1DA-41C5-80B3-48D78DCF1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89" y="910560"/>
            <a:ext cx="7303977" cy="5395972"/>
          </a:xfrm>
          <a:prstGeom prst="rect">
            <a:avLst/>
          </a:prstGeom>
          <a:ln>
            <a:solidFill>
              <a:schemeClr val="bg2">
                <a:lumMod val="85000"/>
              </a:schemeClr>
            </a:solidFill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3A508BD-7CC5-4C3D-9286-8F75C353422F}"/>
              </a:ext>
            </a:extLst>
          </p:cNvPr>
          <p:cNvSpPr txBox="1">
            <a:spLocks/>
          </p:cNvSpPr>
          <p:nvPr/>
        </p:nvSpPr>
        <p:spPr bwMode="auto">
          <a:xfrm>
            <a:off x="479845" y="87328"/>
            <a:ext cx="1076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会签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提资的流程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ECE52B2-5B1A-4DC8-BC48-E833D390F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884" y="849328"/>
            <a:ext cx="9414232" cy="57988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30975DC-05C6-4D40-BF3D-F098FB7EB3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9566" y="849328"/>
            <a:ext cx="9316836" cy="570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6492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714" y="1926253"/>
            <a:ext cx="10589229" cy="136207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宋体" panose="02010600030101010101" pitchFamily="2" charset="-122"/>
                <a:ea typeface="宋体" panose="02010600030101010101" pitchFamily="2" charset="-122"/>
              </a:rPr>
              <a:t>ProjectWise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本地化流程插件的部署及应用</a:t>
            </a:r>
            <a:endParaRPr lang="zh-CN" altLang="en-US" b="0" dirty="0"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038590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46AF2C2-016E-4428-B417-7B483C06A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779" y="1159497"/>
            <a:ext cx="11269220" cy="5137608"/>
          </a:xfrm>
        </p:spPr>
        <p:txBody>
          <a:bodyPr/>
          <a:lstStyle/>
          <a:p>
            <a:r>
              <a:rPr lang="zh-CN" altLang="en-US" sz="2400" dirty="0"/>
              <a:t>选择对应数据库，执行插件数据库脚本</a:t>
            </a:r>
            <a:endParaRPr lang="en-US" altLang="zh-CN" sz="2400" dirty="0"/>
          </a:p>
          <a:p>
            <a:endParaRPr 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5A84676-B163-4449-AAFD-32D451FE5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46115"/>
            <a:ext cx="10769600" cy="762000"/>
          </a:xfrm>
        </p:spPr>
        <p:txBody>
          <a:bodyPr/>
          <a:lstStyle/>
          <a:p>
            <a:r>
              <a:rPr lang="zh-CN" altLang="en-US" dirty="0"/>
              <a:t>流程插件的部署</a:t>
            </a:r>
            <a:r>
              <a:rPr lang="en-US" altLang="zh-CN" dirty="0"/>
              <a:t>-</a:t>
            </a:r>
            <a:r>
              <a:rPr lang="zh-CN" altLang="en-US" dirty="0"/>
              <a:t>服务器端</a:t>
            </a:r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E6C2169-1B83-46C6-BA7F-D993DD328C5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97817" y="2030202"/>
            <a:ext cx="5943600" cy="14966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24C26AF-8672-48A4-904E-BC0956B62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7801" y="1765468"/>
            <a:ext cx="6898398" cy="4340444"/>
          </a:xfrm>
          <a:prstGeom prst="rect">
            <a:avLst/>
          </a:prstGeom>
        </p:spPr>
      </p:pic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0B848BAC-6ED8-4A84-90F8-83BD2A2DC076}"/>
              </a:ext>
            </a:extLst>
          </p:cNvPr>
          <p:cNvCxnSpPr/>
          <p:nvPr/>
        </p:nvCxnSpPr>
        <p:spPr>
          <a:xfrm>
            <a:off x="2564091" y="2978870"/>
            <a:ext cx="3836709" cy="123491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41393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12F7DEC3-B4A1-415D-AE55-772D1680B2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8830" y="1670115"/>
            <a:ext cx="7285993" cy="4687887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77E50A6E-CED2-442D-8251-AC8B84AC9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46115"/>
            <a:ext cx="10769600" cy="762000"/>
          </a:xfrm>
        </p:spPr>
        <p:txBody>
          <a:bodyPr/>
          <a:lstStyle/>
          <a:p>
            <a:r>
              <a:rPr lang="zh-CN" altLang="en-US" dirty="0"/>
              <a:t>流程插件的部署</a:t>
            </a:r>
            <a:r>
              <a:rPr lang="en-US" altLang="zh-CN" dirty="0"/>
              <a:t>-</a:t>
            </a:r>
            <a:r>
              <a:rPr lang="zh-CN" altLang="en-US" dirty="0"/>
              <a:t>服务器端</a:t>
            </a:r>
            <a:endParaRPr 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4F72B5A-FE6A-46AD-98ED-10BA818A73CA}"/>
              </a:ext>
            </a:extLst>
          </p:cNvPr>
          <p:cNvSpPr/>
          <p:nvPr/>
        </p:nvSpPr>
        <p:spPr>
          <a:xfrm>
            <a:off x="508001" y="908115"/>
            <a:ext cx="8236550" cy="11734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将源程序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DLL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拷贝至服务器</a:t>
            </a:r>
            <a:r>
              <a:rPr lang="en-US" dirty="0">
                <a:solidFill>
                  <a:srgbClr val="FF0000"/>
                </a:solidFill>
              </a:rPr>
              <a:t>C:\Program Files (x86)\Bentley\ProjectWise\bin 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zh-CN" altLang="en-US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注册对应版本的插件：</a:t>
            </a:r>
            <a:endParaRPr lang="en-US" altLang="zh-CN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373027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1FA860AA-0E8B-4103-BC41-FA4978FC8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54044"/>
            <a:ext cx="10769600" cy="762000"/>
          </a:xfrm>
        </p:spPr>
        <p:txBody>
          <a:bodyPr/>
          <a:lstStyle/>
          <a:p>
            <a:r>
              <a:rPr lang="zh-CN" altLang="en-US" dirty="0"/>
              <a:t>流程插件的部署</a:t>
            </a:r>
            <a:r>
              <a:rPr lang="en-US" altLang="zh-CN" dirty="0"/>
              <a:t>-</a:t>
            </a:r>
            <a:r>
              <a:rPr lang="zh-CN" altLang="en-US" dirty="0"/>
              <a:t>激活插件授权</a:t>
            </a:r>
            <a:endParaRPr lang="en-US" dirty="0"/>
          </a:p>
        </p:txBody>
      </p:sp>
      <p:pic>
        <p:nvPicPr>
          <p:cNvPr id="4" name="Picture 10">
            <a:extLst>
              <a:ext uri="{FF2B5EF4-FFF2-40B4-BE49-F238E27FC236}">
                <a16:creationId xmlns:a16="http://schemas.microsoft.com/office/drawing/2014/main" id="{F0B96DAA-0FB6-4738-8D64-DCCA46BA6C4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1" y="2133337"/>
            <a:ext cx="8334341" cy="367680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82DCEA0-37CB-44D7-88ED-21DEA95057BD}"/>
              </a:ext>
            </a:extLst>
          </p:cNvPr>
          <p:cNvSpPr/>
          <p:nvPr/>
        </p:nvSpPr>
        <p:spPr>
          <a:xfrm>
            <a:off x="677257" y="1500375"/>
            <a:ext cx="9262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打开</a:t>
            </a:r>
            <a:r>
              <a:rPr 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PwAdminTool.exe 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获取申请码，发到我的邮箱</a:t>
            </a: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hongsheng.ma@Bentley.com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，申请注册码</a:t>
            </a:r>
            <a:endParaRPr lang="en-US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44A27DF-BA7D-42CC-A4F3-4E1DBE842D58}"/>
              </a:ext>
            </a:extLst>
          </p:cNvPr>
          <p:cNvSpPr/>
          <p:nvPr/>
        </p:nvSpPr>
        <p:spPr>
          <a:xfrm>
            <a:off x="677257" y="1047859"/>
            <a:ext cx="6160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在服务器</a:t>
            </a:r>
            <a:r>
              <a:rPr lang="en-US" dirty="0"/>
              <a:t>C:\Program Files (x86)\Bentley\ProjectWise\bin</a:t>
            </a:r>
            <a:r>
              <a:rPr lang="zh-CN" altLang="en-US" dirty="0"/>
              <a:t>中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69398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90562" y="1142616"/>
            <a:ext cx="11010900" cy="9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125000"/>
              </a:lnSpc>
              <a:spcBef>
                <a:spcPct val="20000"/>
              </a:spcBef>
              <a:buClr>
                <a:srgbClr val="0058AA"/>
              </a:buClr>
              <a:defRPr/>
            </a:pPr>
            <a:r>
              <a:rPr lang="zh-CN" altLang="en-US" sz="1951" dirty="0"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是一个</a:t>
            </a:r>
            <a:r>
              <a:rPr lang="zh-CN" altLang="en-US" sz="1951" b="1" u="sng" dirty="0"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流程化、标准化</a:t>
            </a:r>
            <a:r>
              <a:rPr lang="zh-CN" altLang="en-US" sz="1951" dirty="0"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的工程全过程（</a:t>
            </a:r>
            <a:r>
              <a:rPr lang="zh-CN" altLang="en-US" sz="1951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生命周期</a:t>
            </a:r>
            <a:r>
              <a:rPr lang="zh-CN" altLang="en-US" sz="1951" dirty="0"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）管理系统，确保项目</a:t>
            </a:r>
            <a:r>
              <a:rPr lang="zh-CN" altLang="en-US" sz="1951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团队</a:t>
            </a:r>
            <a:r>
              <a:rPr lang="zh-CN" altLang="en-US" sz="1951" dirty="0"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在创建和使用工程</a:t>
            </a:r>
            <a:r>
              <a:rPr lang="zh-CN" altLang="en-US" sz="1951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信息</a:t>
            </a:r>
            <a:r>
              <a:rPr lang="zh-CN" altLang="en-US" sz="1951" dirty="0"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时，按照</a:t>
            </a:r>
            <a:r>
              <a:rPr lang="zh-CN" altLang="en-US" sz="1951" b="1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工作流程</a:t>
            </a:r>
            <a:r>
              <a:rPr lang="zh-CN" altLang="en-US" sz="1951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 </a:t>
            </a:r>
            <a:r>
              <a:rPr lang="zh-CN" altLang="en-US" sz="1951" b="1" i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一体化 </a:t>
            </a:r>
            <a:r>
              <a:rPr lang="zh-CN" altLang="en-US" sz="1951" dirty="0"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地</a:t>
            </a:r>
            <a:r>
              <a:rPr lang="zh-CN" altLang="en-US" sz="1951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协同工作</a:t>
            </a:r>
            <a:r>
              <a:rPr lang="zh-CN" altLang="en-US" sz="1951" b="1" dirty="0"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。</a:t>
            </a:r>
            <a:endParaRPr lang="en-US" altLang="zh-TW" sz="1951" b="1" i="1" u="sng" dirty="0">
              <a:latin typeface="宋体" panose="02010600030101010101" pitchFamily="2" charset="-122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80757" y="1142616"/>
            <a:ext cx="8153400" cy="685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altLang="zh-TW" sz="2401" b="1" dirty="0">
              <a:latin typeface="+mj-lt"/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4875" y="5582606"/>
            <a:ext cx="10582275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  <a:buClr>
                <a:srgbClr val="0058AA"/>
              </a:buClr>
              <a:defRPr/>
            </a:pPr>
            <a:r>
              <a:rPr lang="en-US" altLang="en-US" sz="1350" dirty="0" err="1">
                <a:latin typeface="黑体" pitchFamily="49" charset="-122"/>
                <a:ea typeface="黑体" pitchFamily="49" charset="-122"/>
                <a:cs typeface="Arial" pitchFamily="34" charset="0"/>
              </a:rPr>
              <a:t>ProjectWise</a:t>
            </a:r>
            <a:r>
              <a:rPr lang="en-US" altLang="en-US" sz="1350" dirty="0">
                <a:latin typeface="黑体" pitchFamily="49" charset="-122"/>
                <a:ea typeface="黑体" pitchFamily="49" charset="-122"/>
                <a:cs typeface="Arial" pitchFamily="34" charset="0"/>
              </a:rPr>
              <a:t> </a:t>
            </a:r>
            <a:r>
              <a:rPr lang="zh-CN" altLang="en-US" sz="1350" dirty="0">
                <a:latin typeface="黑体" pitchFamily="49" charset="-122"/>
                <a:ea typeface="黑体" pitchFamily="49" charset="-122"/>
                <a:cs typeface="Arial" pitchFamily="34" charset="0"/>
              </a:rPr>
              <a:t>是唯一一款专门针对基础设施项目的建造、工程、施工和运营</a:t>
            </a:r>
            <a:r>
              <a:rPr lang="en-US" altLang="en-US" sz="1350" dirty="0">
                <a:latin typeface="黑体" pitchFamily="49" charset="-122"/>
                <a:ea typeface="黑体" pitchFamily="49" charset="-122"/>
                <a:cs typeface="Arial" pitchFamily="34" charset="0"/>
              </a:rPr>
              <a:t> (AECO) </a:t>
            </a:r>
            <a:r>
              <a:rPr lang="zh-CN" altLang="en-US" sz="1350" dirty="0">
                <a:latin typeface="黑体" pitchFamily="49" charset="-122"/>
                <a:ea typeface="黑体" pitchFamily="49" charset="-122"/>
                <a:cs typeface="Arial" pitchFamily="34" charset="0"/>
              </a:rPr>
              <a:t>进行设计和建造开发的项目</a:t>
            </a:r>
            <a:r>
              <a:rPr lang="zh-CN" altLang="en-US" sz="1350" i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协同工作　</a:t>
            </a:r>
            <a:r>
              <a:rPr lang="zh-CN" altLang="en-US" sz="1350" dirty="0">
                <a:latin typeface="黑体" pitchFamily="49" charset="-122"/>
                <a:ea typeface="黑体" pitchFamily="49" charset="-122"/>
                <a:cs typeface="Arial" pitchFamily="34" charset="0"/>
              </a:rPr>
              <a:t>和工程</a:t>
            </a:r>
            <a:r>
              <a:rPr lang="zh-CN" altLang="en-US" sz="1350" i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信息管理</a:t>
            </a:r>
            <a:r>
              <a:rPr lang="zh-CN" altLang="en-US" sz="1350" b="1" i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　</a:t>
            </a:r>
            <a:r>
              <a:rPr lang="zh-CN" altLang="en-US" sz="1350" dirty="0">
                <a:latin typeface="黑体" pitchFamily="49" charset="-122"/>
                <a:ea typeface="黑体" pitchFamily="49" charset="-122"/>
                <a:cs typeface="Arial" pitchFamily="34" charset="0"/>
              </a:rPr>
              <a:t>软件。</a:t>
            </a:r>
            <a:endParaRPr lang="en-US" altLang="en-US" sz="1350" dirty="0" err="1">
              <a:latin typeface="黑体" pitchFamily="49" charset="-122"/>
              <a:ea typeface="黑体" pitchFamily="49" charset="-122"/>
              <a:cs typeface="Arial" pitchFamily="34" charset="0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112919258"/>
              </p:ext>
            </p:extLst>
          </p:nvPr>
        </p:nvGraphicFramePr>
        <p:xfrm>
          <a:off x="2460014" y="2329386"/>
          <a:ext cx="5910583" cy="2751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3371" y="191864"/>
            <a:ext cx="8077200" cy="762000"/>
          </a:xfrm>
        </p:spPr>
        <p:txBody>
          <a:bodyPr/>
          <a:lstStyle/>
          <a:p>
            <a:r>
              <a:rPr lang="en-US" altLang="zh-TW" b="1" dirty="0">
                <a:latin typeface="Arial" panose="020B0604020202020204" pitchFamily="34" charset="0"/>
                <a:ea typeface="新細明體" pitchFamily="18" charset="-120"/>
                <a:cs typeface="Arial" panose="020B0604020202020204" pitchFamily="34" charset="0"/>
              </a:rPr>
              <a:t>ProjectWise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的定义</a:t>
            </a:r>
            <a:endParaRPr lang="en-US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495296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687B3F4-B017-4717-90F4-0B9EC5F0C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27261"/>
            <a:ext cx="10769600" cy="762000"/>
          </a:xfrm>
        </p:spPr>
        <p:txBody>
          <a:bodyPr/>
          <a:lstStyle/>
          <a:p>
            <a:r>
              <a:rPr lang="zh-CN" altLang="en-US" dirty="0"/>
              <a:t>流程插件的部署</a:t>
            </a:r>
            <a:r>
              <a:rPr lang="en-US" altLang="zh-CN" dirty="0"/>
              <a:t>-</a:t>
            </a:r>
            <a:r>
              <a:rPr lang="zh-CN" altLang="en-US" dirty="0"/>
              <a:t>服务器端</a:t>
            </a:r>
            <a:endParaRPr 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0BDAB27-5D5A-4702-9E70-F2442F116727}"/>
              </a:ext>
            </a:extLst>
          </p:cNvPr>
          <p:cNvSpPr/>
          <p:nvPr/>
        </p:nvSpPr>
        <p:spPr>
          <a:xfrm>
            <a:off x="508001" y="900199"/>
            <a:ext cx="8033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创建数据字典：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PWADMINUSER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，在备注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中输入管理员名称和密码：</a:t>
            </a:r>
            <a:endParaRPr lang="en-US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B15DD55-E057-40D9-9579-EA6948FDD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303" y="1280469"/>
            <a:ext cx="8266995" cy="539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489787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01D5DBA-9697-4CD4-AE19-0206A56D3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36689"/>
            <a:ext cx="10769600" cy="762000"/>
          </a:xfrm>
        </p:spPr>
        <p:txBody>
          <a:bodyPr/>
          <a:lstStyle/>
          <a:p>
            <a:r>
              <a:rPr lang="zh-CN" altLang="en-US" dirty="0"/>
              <a:t>流程插件的部署</a:t>
            </a:r>
            <a:r>
              <a:rPr lang="en-US" altLang="zh-CN" dirty="0"/>
              <a:t>-</a:t>
            </a:r>
            <a:r>
              <a:rPr lang="zh-CN" altLang="en-US" dirty="0"/>
              <a:t>客户端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B5E8CEF-53F8-45DB-B785-61B02598741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1642" y="1527481"/>
            <a:ext cx="6485182" cy="1699407"/>
          </a:xfrm>
          <a:prstGeom prst="rect">
            <a:avLst/>
          </a:prstGeom>
          <a:ln>
            <a:solidFill>
              <a:schemeClr val="bg2">
                <a:lumMod val="85000"/>
              </a:schemeClr>
            </a:solidFill>
          </a:ln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60CA9F93-A881-4B72-9BCB-CAD5DDDB47D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91642" y="4286171"/>
            <a:ext cx="6485182" cy="185067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86E6482-EB07-4A75-B514-6F6EB4ABBB94}"/>
              </a:ext>
            </a:extLst>
          </p:cNvPr>
          <p:cNvSpPr/>
          <p:nvPr/>
        </p:nvSpPr>
        <p:spPr>
          <a:xfrm>
            <a:off x="697369" y="1135652"/>
            <a:ext cx="4108817" cy="371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安装客户端前确认是否装了基本组件：</a:t>
            </a:r>
            <a:endParaRPr lang="en-US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7231D71-9479-48DA-8C13-1B42131ED513}"/>
              </a:ext>
            </a:extLst>
          </p:cNvPr>
          <p:cNvSpPr/>
          <p:nvPr/>
        </p:nvSpPr>
        <p:spPr>
          <a:xfrm>
            <a:off x="691642" y="3631113"/>
            <a:ext cx="4507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根据布署的</a:t>
            </a:r>
            <a:r>
              <a:rPr 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PW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版本选择安装</a:t>
            </a:r>
            <a:r>
              <a:rPr 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V8i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插件：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569435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CA79C3-CFB4-4EA3-B9B6-06B713502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202677"/>
            <a:ext cx="10769600" cy="762000"/>
          </a:xfrm>
        </p:spPr>
        <p:txBody>
          <a:bodyPr/>
          <a:lstStyle/>
          <a:p>
            <a:r>
              <a:rPr lang="zh-CN" altLang="en-US" dirty="0"/>
              <a:t>流程插件的应用和操作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4E4C09D-8831-49E1-BF06-9A0C7E80546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2269" y="1155201"/>
            <a:ext cx="9965178" cy="501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444811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9EACF1F-DD42-4399-B2F6-6EBD27AAC8E2}"/>
              </a:ext>
            </a:extLst>
          </p:cNvPr>
          <p:cNvSpPr/>
          <p:nvPr/>
        </p:nvSpPr>
        <p:spPr>
          <a:xfrm>
            <a:off x="448733" y="729577"/>
            <a:ext cx="5153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可以实现图纸、模型的校审、在线批注等功能 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8A55083-97B3-4F55-A9D3-C40EE98895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75231" y="1215212"/>
            <a:ext cx="9047465" cy="50673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4DC73E4-27FA-48D2-9CF0-93904B4355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7853" y="658111"/>
            <a:ext cx="8164754" cy="600526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7152AB4-7133-4C0E-ADE6-82F05E3B6CB6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271982" y="75519"/>
            <a:ext cx="11174412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校审工具的应用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-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Navigator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64647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7CDE4B2-E906-4C77-93E9-2E8EF1EF7172}"/>
              </a:ext>
            </a:extLst>
          </p:cNvPr>
          <p:cNvSpPr txBox="1">
            <a:spLocks/>
          </p:cNvSpPr>
          <p:nvPr/>
        </p:nvSpPr>
        <p:spPr bwMode="auto">
          <a:xfrm>
            <a:off x="315913" y="40989"/>
            <a:ext cx="570539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校审工具的应用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–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网页端的图纸校审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FADAD0F-CB77-4422-AA77-EFCDF9C4F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85" y="802989"/>
            <a:ext cx="9454751" cy="5710074"/>
          </a:xfrm>
          <a:prstGeom prst="rect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1F47CB0-DF84-43F4-B474-C07B582616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999" y="802989"/>
            <a:ext cx="8279802" cy="579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5609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560F17C-B464-46F1-9F14-B10F601B21B9}"/>
              </a:ext>
            </a:extLst>
          </p:cNvPr>
          <p:cNvSpPr txBox="1">
            <a:spLocks/>
          </p:cNvSpPr>
          <p:nvPr/>
        </p:nvSpPr>
        <p:spPr bwMode="auto">
          <a:xfrm>
            <a:off x="315913" y="40989"/>
            <a:ext cx="826247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校审工具的应用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–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网页端的三维模型校审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83B3F6D-D525-476F-9538-1454FC4F0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93" y="802989"/>
            <a:ext cx="8262479" cy="573864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AD3BD8-FFE5-46CC-B85A-DD86A8100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9133" y="802988"/>
            <a:ext cx="8470264" cy="573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5677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959C32-4183-40DE-BEB3-284F284AF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19" y="1572205"/>
            <a:ext cx="2664204" cy="20910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856FEB-60E7-4D48-BDB9-4ED5CBFA1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7246" y="1202873"/>
            <a:ext cx="4860221" cy="529184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90219" y="160242"/>
            <a:ext cx="11173968" cy="758952"/>
          </a:xfrm>
        </p:spPr>
        <p:txBody>
          <a:bodyPr/>
          <a:lstStyle/>
          <a:p>
            <a:r>
              <a:rPr lang="zh-CN" altLang="en-US" dirty="0"/>
              <a:t>如何从</a:t>
            </a:r>
            <a:r>
              <a:rPr lang="en-US" altLang="zh-CN" dirty="0"/>
              <a:t>Bentley</a:t>
            </a:r>
            <a:r>
              <a:rPr lang="zh-CN" altLang="en-US" dirty="0"/>
              <a:t>快速得到技术支持 </a:t>
            </a:r>
            <a:r>
              <a:rPr lang="en-US" altLang="zh-CN" dirty="0"/>
              <a:t>– </a:t>
            </a:r>
            <a:r>
              <a:rPr lang="zh-CN" altLang="en-US" dirty="0"/>
              <a:t>中国优先社区</a:t>
            </a:r>
            <a:endParaRPr lang="en-US" dirty="0"/>
          </a:p>
        </p:txBody>
      </p:sp>
      <p:sp>
        <p:nvSpPr>
          <p:cNvPr id="9" name="内容占位符 8">
            <a:extLst>
              <a:ext uri="{FF2B5EF4-FFF2-40B4-BE49-F238E27FC236}">
                <a16:creationId xmlns:a16="http://schemas.microsoft.com/office/drawing/2014/main" id="{9CB3E0A1-0483-424E-8E55-B5C3664F8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821" y="763570"/>
            <a:ext cx="3921770" cy="469611"/>
          </a:xfrm>
        </p:spPr>
        <p:txBody>
          <a:bodyPr>
            <a:normAutofit/>
          </a:bodyPr>
          <a:lstStyle/>
          <a:p>
            <a:r>
              <a:rPr lang="zh-CN" altLang="en-US" sz="1600" dirty="0">
                <a:highlight>
                  <a:srgbClr val="FFFF00"/>
                </a:highlight>
              </a:rPr>
              <a:t>百度直接搜索</a:t>
            </a:r>
            <a:r>
              <a:rPr lang="en-US" altLang="zh-CN" sz="1600" dirty="0">
                <a:highlight>
                  <a:srgbClr val="FFFF00"/>
                </a:highlight>
              </a:rPr>
              <a:t>BENTLYE </a:t>
            </a:r>
            <a:r>
              <a:rPr lang="zh-CN" altLang="en-US" sz="1600" dirty="0">
                <a:highlight>
                  <a:srgbClr val="FFFF00"/>
                </a:highlight>
              </a:rPr>
              <a:t>中国优先社区</a:t>
            </a:r>
            <a:endParaRPr lang="en-US" sz="1600" dirty="0">
              <a:highlight>
                <a:srgbClr val="FFFF00"/>
              </a:highlight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11D70-15AB-4530-8C30-31F53FB9B90B}"/>
              </a:ext>
            </a:extLst>
          </p:cNvPr>
          <p:cNvSpPr/>
          <p:nvPr/>
        </p:nvSpPr>
        <p:spPr>
          <a:xfrm>
            <a:off x="493775" y="1047228"/>
            <a:ext cx="85465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https://www.Bentley.com/Chinafirst/</a:t>
            </a:r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DB96E4-9513-4511-94C3-F39F03C14CEF}"/>
              </a:ext>
            </a:extLst>
          </p:cNvPr>
          <p:cNvSpPr txBox="1"/>
          <p:nvPr/>
        </p:nvSpPr>
        <p:spPr>
          <a:xfrm>
            <a:off x="290219" y="4758843"/>
            <a:ext cx="3550972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Bentley</a:t>
            </a:r>
            <a:r>
              <a:rPr lang="zh-CN" altLang="en-US" dirty="0"/>
              <a:t>产品应用知识分享</a:t>
            </a:r>
            <a:endParaRPr lang="en-US" altLang="zh-CN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Bentley</a:t>
            </a:r>
            <a:r>
              <a:rPr lang="zh-CN" altLang="en-US" dirty="0"/>
              <a:t>产品应用问题解决</a:t>
            </a:r>
            <a:endParaRPr lang="en-US" altLang="zh-CN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Bentley</a:t>
            </a:r>
            <a:r>
              <a:rPr lang="zh-CN" altLang="en-US" dirty="0"/>
              <a:t>产品最近发布信息</a:t>
            </a:r>
            <a:endParaRPr lang="en-US" altLang="zh-CN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/>
              <a:t>Bentley</a:t>
            </a:r>
            <a:r>
              <a:rPr lang="zh-CN" altLang="en-US" dirty="0"/>
              <a:t>用户项目应用经验分享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35A93-AA79-48EA-91C0-3A3AF577AB9E}"/>
              </a:ext>
            </a:extLst>
          </p:cNvPr>
          <p:cNvSpPr txBox="1"/>
          <p:nvPr/>
        </p:nvSpPr>
        <p:spPr>
          <a:xfrm>
            <a:off x="7839099" y="1594158"/>
            <a:ext cx="3828645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资深专家对各产品论坛提供支持，保证问题解答的专业与权威； </a:t>
            </a:r>
            <a:endParaRPr lang="en-US" altLang="zh-CN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对用户问题，工作日</a:t>
            </a:r>
            <a:r>
              <a:rPr lang="en-US" altLang="zh-CN" dirty="0"/>
              <a:t>24</a:t>
            </a:r>
            <a:r>
              <a:rPr lang="zh-CN" altLang="en-US" dirty="0"/>
              <a:t>小时内提供回答； </a:t>
            </a:r>
            <a:endParaRPr lang="en-US" altLang="zh-CN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日益完善的技术资料；</a:t>
            </a:r>
            <a:endParaRPr lang="en-US" altLang="zh-CN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第一时间通过中国优先社区获得产品发布信息，产品应用分享， 技术解决方案更新；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44398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177" y="5686446"/>
            <a:ext cx="12188825" cy="11715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Slide Number Placeholder 1"/>
          <p:cNvSpPr txBox="1">
            <a:spLocks/>
          </p:cNvSpPr>
          <p:nvPr/>
        </p:nvSpPr>
        <p:spPr>
          <a:xfrm>
            <a:off x="9399449" y="6599503"/>
            <a:ext cx="2548332" cy="268287"/>
          </a:xfrm>
          <a:prstGeom prst="rect">
            <a:avLst/>
          </a:prstGeom>
        </p:spPr>
        <p:txBody>
          <a:bodyPr lIns="121899" tIns="60949" rIns="121899" bIns="60949"/>
          <a:lstStyle>
            <a:lvl1pPr>
              <a:defRPr sz="800"/>
            </a:lvl1pPr>
          </a:lstStyle>
          <a:p>
            <a:pPr algn="r" defTabSz="1218987"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©  2016 Bentley Systems, Incorporated</a:t>
            </a:r>
          </a:p>
          <a:p>
            <a:pPr defTabSz="1218987">
              <a:defRPr/>
            </a:pP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89" y="3273005"/>
            <a:ext cx="12188825" cy="24134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 descr="Box_InnerShad.png"/>
          <p:cNvPicPr>
            <a:picLocks noChangeAspect="1"/>
          </p:cNvPicPr>
          <p:nvPr/>
        </p:nvPicPr>
        <p:blipFill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" y="5734010"/>
            <a:ext cx="12188825" cy="404069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177" y="1"/>
            <a:ext cx="12188825" cy="4273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684" y="5858392"/>
            <a:ext cx="1979103" cy="459184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587" y="427306"/>
            <a:ext cx="12190414" cy="407515"/>
            <a:chOff x="-1" y="695590"/>
            <a:chExt cx="12190414" cy="407515"/>
          </a:xfrm>
        </p:grpSpPr>
        <p:pic>
          <p:nvPicPr>
            <p:cNvPr id="21" name="Picture 20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8090"/>
              <a:ext cx="12188825" cy="404069"/>
            </a:xfrm>
            <a:prstGeom prst="rect">
              <a:avLst/>
            </a:prstGeom>
          </p:spPr>
        </p:pic>
        <p:pic>
          <p:nvPicPr>
            <p:cNvPr id="22" name="Picture 21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" y="699036"/>
              <a:ext cx="12188825" cy="404069"/>
            </a:xfrm>
            <a:prstGeom prst="rect">
              <a:avLst/>
            </a:prstGeom>
          </p:spPr>
        </p:pic>
        <p:pic>
          <p:nvPicPr>
            <p:cNvPr id="23" name="Picture 22" descr="Box_InnerShad.png"/>
            <p:cNvPicPr>
              <a:picLocks noChangeAspect="1"/>
            </p:cNvPicPr>
            <p:nvPr userDrawn="1"/>
          </p:nvPicPr>
          <p:blipFill>
            <a:blip r:embed="rId3">
              <a:alphaModFix amt="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695590"/>
              <a:ext cx="12188825" cy="404069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ProjectWise</a:t>
            </a:r>
            <a:r>
              <a:rPr lang="zh-CN" altLang="en-US" dirty="0"/>
              <a:t>中国本地化流程插件更新介绍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6500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217203227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694D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50058BC-D6F4-4BBD-A93B-8046CB8A8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zh-CN" altLang="en-US" sz="4400">
                <a:solidFill>
                  <a:srgbClr val="FFFFFF"/>
                </a:solidFill>
              </a:rPr>
              <a:t>现状</a:t>
            </a:r>
            <a:endParaRPr lang="en-US" sz="4400">
              <a:solidFill>
                <a:srgbClr val="FFFFFF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693CB5D-11F7-4189-8DBF-5476683940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8" r="-2" b="-2"/>
          <a:stretch/>
        </p:blipFill>
        <p:spPr>
          <a:xfrm>
            <a:off x="327547" y="321733"/>
            <a:ext cx="7058306" cy="410739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CF136E-71D5-4F3B-A1E7-716F2E3A2799}"/>
              </a:ext>
            </a:extLst>
          </p:cNvPr>
          <p:cNvSpPr txBox="1"/>
          <p:nvPr/>
        </p:nvSpPr>
        <p:spPr>
          <a:xfrm>
            <a:off x="8029319" y="917725"/>
            <a:ext cx="3424739" cy="485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FFFF"/>
                </a:solidFill>
              </a:rPr>
              <a:t>1.</a:t>
            </a:r>
            <a:r>
              <a:rPr lang="zh-CN" altLang="en-US" sz="2000" dirty="0">
                <a:solidFill>
                  <a:srgbClr val="FFFFFF"/>
                </a:solidFill>
              </a:rPr>
              <a:t>单位内的许多流程还都在线下流转，难以监控和追踪</a:t>
            </a:r>
            <a:endParaRPr lang="en-US" altLang="zh-CN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FFFF"/>
                </a:solidFill>
              </a:rPr>
              <a:t>2.</a:t>
            </a:r>
            <a:r>
              <a:rPr lang="zh-CN" altLang="en-US" sz="2000" dirty="0">
                <a:solidFill>
                  <a:srgbClr val="FFFFFF"/>
                </a:solidFill>
              </a:rPr>
              <a:t>单位内工作流程管理不够规范、明确，不同部门间的流程不够清晰</a:t>
            </a:r>
            <a:endParaRPr lang="en-US" altLang="zh-CN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FFFF"/>
                </a:solidFill>
              </a:rPr>
              <a:t>3. </a:t>
            </a:r>
            <a:r>
              <a:rPr lang="zh-CN" altLang="en-US" sz="2000" dirty="0">
                <a:solidFill>
                  <a:srgbClr val="FFFFFF"/>
                </a:solidFill>
              </a:rPr>
              <a:t>随着</a:t>
            </a:r>
            <a:r>
              <a:rPr lang="en-US" altLang="zh-CN" sz="2000" dirty="0">
                <a:solidFill>
                  <a:srgbClr val="FFFFFF"/>
                </a:solidFill>
              </a:rPr>
              <a:t>BIM</a:t>
            </a:r>
            <a:r>
              <a:rPr lang="zh-CN" altLang="en-US" sz="2000" dirty="0">
                <a:solidFill>
                  <a:srgbClr val="FFFFFF"/>
                </a:solidFill>
              </a:rPr>
              <a:t>项目的深入应用，没有较好的三维校审手段</a:t>
            </a:r>
            <a:endParaRPr lang="en-US" altLang="zh-CN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FFFFFF"/>
                </a:solidFill>
              </a:rPr>
              <a:t>4. </a:t>
            </a:r>
            <a:r>
              <a:rPr lang="en-US" altLang="zh-CN" sz="2000" b="1" dirty="0">
                <a:solidFill>
                  <a:srgbClr val="FFFFFF"/>
                </a:solidFill>
              </a:rPr>
              <a:t>……</a:t>
            </a:r>
            <a:endParaRPr lang="en-US" sz="2000" b="1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38185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2704" y="2066925"/>
            <a:ext cx="8183156" cy="136207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ProjectWise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工作流程基本概念</a:t>
            </a:r>
            <a:endParaRPr lang="en-US" altLang="zh-CN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86508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88" name="Rectangle 74">
            <a:extLst>
              <a:ext uri="{FF2B5EF4-FFF2-40B4-BE49-F238E27FC236}">
                <a16:creationId xmlns:a16="http://schemas.microsoft.com/office/drawing/2014/main" id="{8D70B121-56F4-4848-B38B-182089D90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alpha val="8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274" name="Text Box 2"/>
          <p:cNvSpPr txBox="1">
            <a:spLocks noChangeArrowheads="1"/>
          </p:cNvSpPr>
          <p:nvPr/>
        </p:nvSpPr>
        <p:spPr bwMode="auto">
          <a:xfrm>
            <a:off x="838200" y="963877"/>
            <a:ext cx="3494362" cy="4930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r>
              <a:rPr kumimoji="1" lang="en-US" altLang="zh-CN" sz="4400" b="1" kern="1200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ProjectWise</a:t>
            </a:r>
            <a:r>
              <a:rPr kumimoji="1" lang="zh-CN" altLang="en-US" sz="4400" b="1" kern="1200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工作流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2D72A2C9-F3CA-4216-8BAD-FA4C970C3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057400"/>
            <a:ext cx="0" cy="27432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4976087" y="747060"/>
            <a:ext cx="6377769" cy="4930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Bef>
                <a:spcPct val="20000"/>
              </a:spcBef>
              <a:buClr>
                <a:srgbClr val="0058A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ProjectWise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的工作流为基于状态的串行流程</a:t>
            </a:r>
          </a:p>
          <a:p>
            <a:pPr indent="-228600">
              <a:lnSpc>
                <a:spcPct val="90000"/>
              </a:lnSpc>
              <a:spcBef>
                <a:spcPct val="20000"/>
              </a:spcBef>
              <a:buClr>
                <a:srgbClr val="0058AA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状态：文档处于流程中的某个阶段，如设计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校对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审核</a:t>
            </a:r>
          </a:p>
          <a:p>
            <a:pPr indent="-228600">
              <a:lnSpc>
                <a:spcPct val="90000"/>
              </a:lnSpc>
              <a:spcBef>
                <a:spcPct val="20000"/>
              </a:spcBef>
              <a:buClr>
                <a:srgbClr val="0058AA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工作流权限：基于流程状态的权限控制</a:t>
            </a:r>
          </a:p>
        </p:txBody>
      </p:sp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5116915" y="1567913"/>
            <a:ext cx="3733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rgbClr val="0058AA"/>
              </a:buClr>
              <a:buFont typeface="Wingdings" pitchFamily="2" charset="2"/>
              <a:buChar char="p"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工作流概念</a:t>
            </a:r>
          </a:p>
        </p:txBody>
      </p:sp>
      <p:sp>
        <p:nvSpPr>
          <p:cNvPr id="182277" name="Rectangle 5"/>
          <p:cNvSpPr>
            <a:spLocks noChangeArrowheads="1"/>
          </p:cNvSpPr>
          <p:nvPr/>
        </p:nvSpPr>
        <p:spPr bwMode="auto">
          <a:xfrm>
            <a:off x="5116971" y="4450237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rgbClr val="0058AA"/>
              </a:buClr>
              <a:buFont typeface="Wingdings" pitchFamily="2" charset="2"/>
              <a:buChar char="p"/>
              <a:defRPr/>
            </a:pPr>
            <a:r>
              <a:rPr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消息代理服务</a:t>
            </a:r>
          </a:p>
        </p:txBody>
      </p:sp>
      <p:sp>
        <p:nvSpPr>
          <p:cNvPr id="182278" name="Rectangle 6"/>
          <p:cNvSpPr>
            <a:spLocks noChangeArrowheads="1"/>
          </p:cNvSpPr>
          <p:nvPr/>
        </p:nvSpPr>
        <p:spPr bwMode="auto">
          <a:xfrm>
            <a:off x="4976031" y="5192233"/>
            <a:ext cx="7467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rgbClr val="0058AA"/>
              </a:buClr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可以按照特定规则自动发送消息，由系统管理员进行设置</a:t>
            </a:r>
          </a:p>
        </p:txBody>
      </p:sp>
    </p:spTree>
    <p:extLst>
      <p:ext uri="{BB962C8B-B14F-4D97-AF65-F5344CB8AC3E}">
        <p14:creationId xmlns:p14="http://schemas.microsoft.com/office/powerpoint/2010/main" val="212031670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559AE206-7EBA-4D33-8BC9-9D8158553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4525347"/>
            <a:ext cx="6801321" cy="17373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457200" indent="-457200" algn="r">
              <a:defRPr/>
            </a:pPr>
            <a:r>
              <a:rPr lang="zh-CN" altLang="en-US" sz="6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原生</a:t>
            </a:r>
            <a:r>
              <a:rPr lang="zh-CN" altLang="en-US" sz="6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的校、审流程如何进行</a:t>
            </a:r>
            <a:endParaRPr lang="en-US" altLang="zh-CN" sz="6000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type="body" idx="1"/>
          </p:nvPr>
        </p:nvSpPr>
        <p:spPr>
          <a:xfrm>
            <a:off x="7961258" y="4525347"/>
            <a:ext cx="3258675" cy="17373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zh-CN" altLang="en-US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管理员端</a:t>
            </a:r>
            <a:r>
              <a:rPr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如何</a:t>
            </a:r>
            <a:r>
              <a:rPr lang="zh-CN" altLang="en-US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设置</a:t>
            </a:r>
            <a:r>
              <a:rPr lang="en-US" altLang="zh-CN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  <a:p>
            <a:pPr>
              <a:defRPr/>
            </a:pPr>
            <a:r>
              <a:rPr lang="zh-CN" altLang="en-US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客户端如何设置</a:t>
            </a:r>
            <a:r>
              <a:rPr lang="en-US" altLang="zh-CN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?</a:t>
            </a:r>
          </a:p>
          <a:p>
            <a:pPr>
              <a:defRPr/>
            </a:pPr>
            <a:r>
              <a:rPr lang="zh-CN" altLang="en-US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流程如何流转？</a:t>
            </a:r>
            <a:endParaRPr lang="en-US" altLang="en-US" b="1" kern="1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437D937-A7F1-4011-92B4-328E5BE1B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8567" y="620480"/>
            <a:ext cx="2243800" cy="224379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B672F332-AF08-46C6-94F0-77684310D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95001" y="2466604"/>
            <a:ext cx="962395" cy="96239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4244EF8-D73A-40E1-BE73-D46E6B4B0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5829" y="2327988"/>
            <a:ext cx="293695" cy="2936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AB84D7E8-4ECB-42D7-ADBF-01689B0F2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92113" y="0"/>
            <a:ext cx="5699887" cy="4059244"/>
          </a:xfrm>
          <a:custGeom>
            <a:avLst/>
            <a:gdLst>
              <a:gd name="connsiteX0" fmla="*/ 0 w 5699887"/>
              <a:gd name="connsiteY0" fmla="*/ 0 h 4059244"/>
              <a:gd name="connsiteX1" fmla="*/ 5699887 w 5699887"/>
              <a:gd name="connsiteY1" fmla="*/ 0 h 4059244"/>
              <a:gd name="connsiteX2" fmla="*/ 5699887 w 5699887"/>
              <a:gd name="connsiteY2" fmla="*/ 3944096 h 4059244"/>
              <a:gd name="connsiteX3" fmla="*/ 5525775 w 5699887"/>
              <a:gd name="connsiteY3" fmla="*/ 3980429 h 4059244"/>
              <a:gd name="connsiteX4" fmla="*/ 4663256 w 5699887"/>
              <a:gd name="connsiteY4" fmla="*/ 4059244 h 4059244"/>
              <a:gd name="connsiteX5" fmla="*/ 8566 w 5699887"/>
              <a:gd name="connsiteY5" fmla="*/ 67422 h 40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9E8E38ED-369A-44C2-B635-0BED0E48A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00392" y="4525347"/>
            <a:ext cx="0" cy="1737360"/>
          </a:xfrm>
          <a:prstGeom prst="line">
            <a:avLst/>
          </a:prstGeom>
          <a:ln w="1905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10307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内容占位符 17">
            <a:extLst>
              <a:ext uri="{FF2B5EF4-FFF2-40B4-BE49-F238E27FC236}">
                <a16:creationId xmlns:a16="http://schemas.microsoft.com/office/drawing/2014/main" id="{53BB3F73-51A0-4768-8F50-B04CBB4FC02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168664" y="1295478"/>
            <a:ext cx="8446677" cy="5243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411" y="167097"/>
            <a:ext cx="11173968" cy="758952"/>
          </a:xfrm>
        </p:spPr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管理员端的设置</a:t>
            </a:r>
            <a:endParaRPr lang="en-US" dirty="0"/>
          </a:p>
        </p:txBody>
      </p:sp>
      <p:grpSp>
        <p:nvGrpSpPr>
          <p:cNvPr id="3" name="Group 15"/>
          <p:cNvGrpSpPr/>
          <p:nvPr/>
        </p:nvGrpSpPr>
        <p:grpSpPr>
          <a:xfrm>
            <a:off x="2007595" y="2682240"/>
            <a:ext cx="7315200" cy="1493520"/>
            <a:chOff x="914400" y="1447800"/>
            <a:chExt cx="7315200" cy="1493520"/>
          </a:xfrm>
        </p:grpSpPr>
        <p:pic>
          <p:nvPicPr>
            <p:cNvPr id="9" name="Picture 8" descr="03-设校审流程-管理员端-02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29000" y="1447800"/>
              <a:ext cx="4493419" cy="650081"/>
            </a:xfrm>
            <a:prstGeom prst="rect">
              <a:avLst/>
            </a:prstGeom>
          </p:spPr>
        </p:pic>
        <p:cxnSp>
          <p:nvCxnSpPr>
            <p:cNvPr id="12" name="Straight Arrow Connector 11"/>
            <p:cNvCxnSpPr>
              <a:stCxn id="22" idx="3"/>
            </p:cNvCxnSpPr>
            <p:nvPr/>
          </p:nvCxnSpPr>
          <p:spPr bwMode="auto">
            <a:xfrm flipV="1">
              <a:off x="1600200" y="1981200"/>
              <a:ext cx="1905000" cy="89916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" name="Rectangle 21"/>
            <p:cNvSpPr/>
            <p:nvPr/>
          </p:nvSpPr>
          <p:spPr bwMode="auto">
            <a:xfrm>
              <a:off x="914400" y="2819400"/>
              <a:ext cx="685800" cy="121920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 err="1">
                <a:solidFill>
                  <a:schemeClr val="bg1"/>
                </a:solidFill>
                <a:ea typeface="MS PGothic"/>
                <a:cs typeface="MS PGothic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486400" y="1600200"/>
              <a:ext cx="27432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第一步：设置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状态</a:t>
              </a:r>
            </a:p>
          </p:txBody>
        </p:sp>
      </p:grpSp>
      <p:grpSp>
        <p:nvGrpSpPr>
          <p:cNvPr id="5" name="Group 19"/>
          <p:cNvGrpSpPr/>
          <p:nvPr/>
        </p:nvGrpSpPr>
        <p:grpSpPr>
          <a:xfrm>
            <a:off x="2015136" y="3620846"/>
            <a:ext cx="7315200" cy="685800"/>
            <a:chOff x="914400" y="2362200"/>
            <a:chExt cx="7315200" cy="685800"/>
          </a:xfrm>
        </p:grpSpPr>
        <p:grpSp>
          <p:nvGrpSpPr>
            <p:cNvPr id="8" name="Group 16"/>
            <p:cNvGrpSpPr/>
            <p:nvPr/>
          </p:nvGrpSpPr>
          <p:grpSpPr>
            <a:xfrm>
              <a:off x="914400" y="2362200"/>
              <a:ext cx="6993731" cy="685800"/>
              <a:chOff x="914400" y="2362200"/>
              <a:chExt cx="6993731" cy="685800"/>
            </a:xfrm>
          </p:grpSpPr>
          <p:pic>
            <p:nvPicPr>
              <p:cNvPr id="10" name="Picture 9" descr="03-设校审流程-管理员端-03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429000" y="2362200"/>
                <a:ext cx="4479131" cy="592931"/>
              </a:xfrm>
              <a:prstGeom prst="rect">
                <a:avLst/>
              </a:prstGeom>
            </p:spPr>
          </p:pic>
          <p:cxnSp>
            <p:nvCxnSpPr>
              <p:cNvPr id="13" name="Straight Arrow Connector 12"/>
              <p:cNvCxnSpPr>
                <a:stCxn id="21" idx="3"/>
                <a:endCxn id="10" idx="1"/>
              </p:cNvCxnSpPr>
              <p:nvPr/>
            </p:nvCxnSpPr>
            <p:spPr bwMode="auto">
              <a:xfrm flipV="1">
                <a:off x="1600200" y="2658666"/>
                <a:ext cx="1828800" cy="33218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21" name="Rectangle 20"/>
              <p:cNvSpPr/>
              <p:nvPr/>
            </p:nvSpPr>
            <p:spPr bwMode="auto">
              <a:xfrm>
                <a:off x="914400" y="2933700"/>
                <a:ext cx="685800" cy="114300"/>
              </a:xfrm>
              <a:prstGeom prst="rect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 err="1">
                  <a:solidFill>
                    <a:schemeClr val="bg1"/>
                  </a:solidFill>
                  <a:ea typeface="MS PGothic"/>
                  <a:cs typeface="MS PGothic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5486400" y="2514600"/>
              <a:ext cx="27432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第二步：设置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工作流</a:t>
              </a:r>
            </a:p>
          </p:txBody>
        </p:sp>
      </p:grpSp>
      <p:grpSp>
        <p:nvGrpSpPr>
          <p:cNvPr id="14" name="Group 22"/>
          <p:cNvGrpSpPr/>
          <p:nvPr/>
        </p:nvGrpSpPr>
        <p:grpSpPr>
          <a:xfrm>
            <a:off x="2015136" y="3378280"/>
            <a:ext cx="7315200" cy="1945481"/>
            <a:chOff x="914400" y="2209800"/>
            <a:chExt cx="7315200" cy="1945481"/>
          </a:xfrm>
        </p:grpSpPr>
        <p:grpSp>
          <p:nvGrpSpPr>
            <p:cNvPr id="15" name="Group 18"/>
            <p:cNvGrpSpPr/>
            <p:nvPr/>
          </p:nvGrpSpPr>
          <p:grpSpPr>
            <a:xfrm>
              <a:off x="914400" y="2209800"/>
              <a:ext cx="7015163" cy="1945481"/>
              <a:chOff x="914400" y="2209800"/>
              <a:chExt cx="7015163" cy="1945481"/>
            </a:xfrm>
          </p:grpSpPr>
          <p:sp>
            <p:nvSpPr>
              <p:cNvPr id="7" name="Rectangle 6"/>
              <p:cNvSpPr/>
              <p:nvPr/>
            </p:nvSpPr>
            <p:spPr bwMode="auto">
              <a:xfrm>
                <a:off x="914400" y="2209800"/>
                <a:ext cx="762000" cy="152400"/>
              </a:xfrm>
              <a:prstGeom prst="rect">
                <a:avLst/>
              </a:prstGeom>
              <a:noFill/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dirty="0" err="1">
                  <a:solidFill>
                    <a:schemeClr val="bg1"/>
                  </a:solidFill>
                  <a:ea typeface="MS PGothic"/>
                  <a:cs typeface="MS PGothic"/>
                </a:endParaRPr>
              </a:p>
            </p:txBody>
          </p:sp>
          <p:pic>
            <p:nvPicPr>
              <p:cNvPr id="11" name="Picture 10" descr="03-设校审流程-管理员端-04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429000" y="3276600"/>
                <a:ext cx="4500563" cy="878681"/>
              </a:xfrm>
              <a:prstGeom prst="rect">
                <a:avLst/>
              </a:prstGeom>
            </p:spPr>
          </p:pic>
          <p:cxnSp>
            <p:nvCxnSpPr>
              <p:cNvPr id="6" name="Straight Arrow Connector 5"/>
              <p:cNvCxnSpPr>
                <a:stCxn id="7" idx="3"/>
              </p:cNvCxnSpPr>
              <p:nvPr/>
            </p:nvCxnSpPr>
            <p:spPr bwMode="auto">
              <a:xfrm>
                <a:off x="1676400" y="2286000"/>
                <a:ext cx="1828800" cy="121920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sp>
          <p:nvSpPr>
            <p:cNvPr id="28" name="TextBox 27"/>
            <p:cNvSpPr txBox="1"/>
            <p:nvPr/>
          </p:nvSpPr>
          <p:spPr>
            <a:xfrm>
              <a:off x="5486400" y="3657600"/>
              <a:ext cx="2743200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第三步：设置 </a:t>
              </a:r>
              <a:r>
                <a:rPr lang="zh-CN" altLang="en-US" b="1" dirty="0">
                  <a:solidFill>
                    <a:srgbClr val="00B0F0"/>
                  </a:solidFill>
                  <a:latin typeface="楷体" pitchFamily="49" charset="-122"/>
                  <a:ea typeface="楷体" pitchFamily="49" charset="-122"/>
                </a:rPr>
                <a:t>消息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51209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E45B8A-26C3-4C60-A4C2-52EA057ED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流程权限的控制</a:t>
            </a:r>
            <a:r>
              <a:rPr lang="zh-CN" altLang="en-US" sz="1800" dirty="0"/>
              <a:t>（用户级</a:t>
            </a:r>
            <a:r>
              <a:rPr lang="en-US" altLang="zh-CN" sz="1800" dirty="0"/>
              <a:t>/</a:t>
            </a:r>
            <a:r>
              <a:rPr lang="zh-CN" altLang="en-US" sz="1800" dirty="0"/>
              <a:t>项目级）</a:t>
            </a:r>
            <a:endParaRPr lang="en-US" sz="1800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C83070A-2B05-42CE-BEBF-D60DEB242A2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493776" y="1592376"/>
            <a:ext cx="5335163" cy="455771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BF2AD9C-5175-4098-8CEF-592C2100D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89192"/>
            <a:ext cx="5902736" cy="455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8696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Body Slides Master">
  <a:themeElements>
    <a:clrScheme name="Bentley Palette">
      <a:dk1>
        <a:srgbClr val="002A44"/>
      </a:dk1>
      <a:lt1>
        <a:srgbClr val="FFFFFF"/>
      </a:lt1>
      <a:dk2>
        <a:srgbClr val="000000"/>
      </a:dk2>
      <a:lt2>
        <a:srgbClr val="FFFFFF"/>
      </a:lt2>
      <a:accent1>
        <a:srgbClr val="55A51C"/>
      </a:accent1>
      <a:accent2>
        <a:srgbClr val="A6AFB7"/>
      </a:accent2>
      <a:accent3>
        <a:srgbClr val="038ADB"/>
      </a:accent3>
      <a:accent4>
        <a:srgbClr val="004E7E"/>
      </a:accent4>
      <a:accent5>
        <a:srgbClr val="7ABF6F"/>
      </a:accent5>
      <a:accent6>
        <a:srgbClr val="BFC5CB"/>
      </a:accent6>
      <a:hlink>
        <a:srgbClr val="038ADB"/>
      </a:hlink>
      <a:folHlink>
        <a:srgbClr val="AE81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4127</TotalTime>
  <Words>1371</Words>
  <Application>Microsoft Office PowerPoint</Application>
  <PresentationFormat>宽屏</PresentationFormat>
  <Paragraphs>179</Paragraphs>
  <Slides>37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宋体</vt:lpstr>
      <vt:lpstr>楷体</vt:lpstr>
      <vt:lpstr>黑体</vt:lpstr>
      <vt:lpstr>Arial</vt:lpstr>
      <vt:lpstr>Arial Narrow</vt:lpstr>
      <vt:lpstr>Calibri</vt:lpstr>
      <vt:lpstr>Tahoma</vt:lpstr>
      <vt:lpstr>Wingdings</vt:lpstr>
      <vt:lpstr>Body Slides Master</vt:lpstr>
      <vt:lpstr>ProjectWise中国本地化流程插件介绍</vt:lpstr>
      <vt:lpstr>PowerPoint 演示文稿</vt:lpstr>
      <vt:lpstr>ProjectWise的定义</vt:lpstr>
      <vt:lpstr>现状</vt:lpstr>
      <vt:lpstr>ProjectWise工作流程基本概念</vt:lpstr>
      <vt:lpstr>PowerPoint 演示文稿</vt:lpstr>
      <vt:lpstr>原生的校、审流程如何进行</vt:lpstr>
      <vt:lpstr>管理员端的设置</vt:lpstr>
      <vt:lpstr>流程权限的控制（用户级/项目级）</vt:lpstr>
      <vt:lpstr>客户端的设置</vt:lpstr>
      <vt:lpstr>流程如何走？- 设计人提交</vt:lpstr>
      <vt:lpstr>流程如何走？- 校核人校核</vt:lpstr>
      <vt:lpstr>流程如何走？- 校核人校核</vt:lpstr>
      <vt:lpstr>流程如何走？- 校核人校核，生成校审单</vt:lpstr>
      <vt:lpstr>ProjectWise本地化流程插件更新介绍</vt:lpstr>
      <vt:lpstr>需求</vt:lpstr>
      <vt:lpstr>PowerPoint 演示文稿</vt:lpstr>
      <vt:lpstr>流程引擎，固化的自定义逻辑图</vt:lpstr>
      <vt:lpstr>PowerPoint 演示文稿</vt:lpstr>
      <vt:lpstr>流程的管理–定义流程节点负责人</vt:lpstr>
      <vt:lpstr>PowerPoint 演示文稿</vt:lpstr>
      <vt:lpstr>流程的管理–流程的跟踪和审批</vt:lpstr>
      <vt:lpstr>流程的管理–待处理/已处理/已发起任务的推送</vt:lpstr>
      <vt:lpstr>流程的管理–默认权限的赋予</vt:lpstr>
      <vt:lpstr>PowerPoint 演示文稿</vt:lpstr>
      <vt:lpstr>ProjectWise本地化流程插件的部署及应用</vt:lpstr>
      <vt:lpstr>流程插件的部署-服务器端</vt:lpstr>
      <vt:lpstr>流程插件的部署-服务器端</vt:lpstr>
      <vt:lpstr>流程插件的部署-激活插件授权</vt:lpstr>
      <vt:lpstr>流程插件的部署-服务器端</vt:lpstr>
      <vt:lpstr>流程插件的部署-客户端</vt:lpstr>
      <vt:lpstr>流程插件的应用和操作</vt:lpstr>
      <vt:lpstr>校审工具的应用- Navigator</vt:lpstr>
      <vt:lpstr>PowerPoint 演示文稿</vt:lpstr>
      <vt:lpstr>PowerPoint 演示文稿</vt:lpstr>
      <vt:lpstr>如何从Bentley快速得到技术支持 – 中国优先社区</vt:lpstr>
      <vt:lpstr>ProjectWise中国本地化流程插件更新介绍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ProjectWise中国本地化流程插件更新介绍</dc:title>
  <dc:creator>Hongsheng Ma</dc:creator>
  <cp:lastModifiedBy>Hongsheng Ma</cp:lastModifiedBy>
  <cp:revision>49</cp:revision>
  <dcterms:created xsi:type="dcterms:W3CDTF">2019-12-06T09:16:03Z</dcterms:created>
  <dcterms:modified xsi:type="dcterms:W3CDTF">2020-04-23T07:12:22Z</dcterms:modified>
</cp:coreProperties>
</file>