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8" r:id="rId1"/>
  </p:sldMasterIdLst>
  <p:notesMasterIdLst>
    <p:notesMasterId r:id="rId23"/>
  </p:notesMasterIdLst>
  <p:sldIdLst>
    <p:sldId id="257" r:id="rId2"/>
    <p:sldId id="333" r:id="rId3"/>
    <p:sldId id="332" r:id="rId4"/>
    <p:sldId id="342" r:id="rId5"/>
    <p:sldId id="357" r:id="rId6"/>
    <p:sldId id="343" r:id="rId7"/>
    <p:sldId id="359" r:id="rId8"/>
    <p:sldId id="360" r:id="rId9"/>
    <p:sldId id="340" r:id="rId10"/>
    <p:sldId id="336" r:id="rId11"/>
    <p:sldId id="338" r:id="rId12"/>
    <p:sldId id="339" r:id="rId13"/>
    <p:sldId id="361" r:id="rId14"/>
    <p:sldId id="344" r:id="rId15"/>
    <p:sldId id="350" r:id="rId16"/>
    <p:sldId id="362" r:id="rId17"/>
    <p:sldId id="352" r:id="rId18"/>
    <p:sldId id="364" r:id="rId19"/>
    <p:sldId id="355" r:id="rId20"/>
    <p:sldId id="365" r:id="rId21"/>
    <p:sldId id="35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BC47"/>
    <a:srgbClr val="9FC69A"/>
    <a:srgbClr val="DBDEE1"/>
    <a:srgbClr val="D7E7D5"/>
    <a:srgbClr val="005F89"/>
    <a:srgbClr val="124E76"/>
    <a:srgbClr val="022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 snapToGrid="0">
      <p:cViewPr varScale="1">
        <p:scale>
          <a:sx n="126" d="100"/>
          <a:sy n="126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MS PGothic"/>
                <a:cs typeface="MS PGothic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MS PGothic"/>
                <a:cs typeface="MS PGothic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MS PGothic"/>
                <a:cs typeface="MS PGothic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MS PGothic"/>
                <a:cs typeface="MS PGothic"/>
              </a:defRPr>
            </a:lvl1pPr>
          </a:lstStyle>
          <a:p>
            <a:pPr>
              <a:defRPr/>
            </a:pPr>
            <a:fld id="{AEB01B71-E716-4A71-8162-5B2DFF35D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07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/>
        <a:cs typeface="MS PGothic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/>
        <a:cs typeface="MS PGothic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/>
        <a:cs typeface="MS PGothic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/>
        <a:cs typeface="MS PGothic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/>
        <a:cs typeface="MS PGothic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ltGray">
          <a:xfrm>
            <a:off x="304800" y="304800"/>
            <a:ext cx="8839200" cy="396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0" y="304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85800" y="457200"/>
            <a:ext cx="6096000" cy="6096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2" name="Picture 6" descr="\\Eric-pauls-power-mac-g5.local\desktop\Graphic Tank\bentley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8038" y="6116638"/>
            <a:ext cx="17224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371600" y="5801552"/>
            <a:ext cx="5257800" cy="609600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19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371600" y="4495800"/>
            <a:ext cx="5257800" cy="1295400"/>
          </a:xfrm>
        </p:spPr>
        <p:txBody>
          <a:bodyPr/>
          <a:lstStyle>
            <a:lvl1pPr>
              <a:defRPr sz="28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579463" y="5345647"/>
            <a:ext cx="21258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© 2009 Bentley</a:t>
            </a:r>
            <a:r>
              <a:rPr lang="en-US" sz="7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 Systems, Incorporated</a:t>
            </a:r>
            <a:endParaRPr lang="en-US" sz="700" dirty="0" smtClean="0">
              <a:solidFill>
                <a:schemeClr val="tx2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gray">
          <a:xfrm>
            <a:off x="1446961" y="821168"/>
            <a:ext cx="7737232" cy="3600101"/>
          </a:xfrm>
          <a:prstGeom prst="rect">
            <a:avLst/>
          </a:prstGeom>
          <a:noFill/>
          <a:ln w="666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6" name="Picture 15" descr="09_Corp_PPT_coll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864" y="849470"/>
            <a:ext cx="7705328" cy="355087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19600"/>
          </a:xfrm>
        </p:spPr>
        <p:txBody>
          <a:bodyPr/>
          <a:lstStyle>
            <a:lvl1pPr>
              <a:lnSpc>
                <a:spcPct val="90000"/>
              </a:lnSpc>
              <a:spcBef>
                <a:spcPts val="1600"/>
              </a:spcBef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515957"/>
            <a:ext cx="8093214" cy="1362075"/>
          </a:xfrm>
        </p:spPr>
        <p:txBody>
          <a:bodyPr anchor="b"/>
          <a:lstStyle>
            <a:lvl1pPr algn="l">
              <a:defRPr sz="3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3941687"/>
            <a:ext cx="8093214" cy="56286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396240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447800"/>
            <a:ext cx="3962400" cy="4648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4116388" cy="803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11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803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77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525"/>
            <a:ext cx="8229600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</p:cSld>
  <p:clrMapOvr>
    <a:masterClrMapping/>
  </p:clrMapOvr>
  <p:transition>
    <p:wipe dir="r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8258204" cy="505461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500938" y="6356350"/>
            <a:ext cx="11858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B97534FB-F529-41ED-A723-7B6327307216}" type="slidenum">
              <a:rPr lang="en-US" smtClean="0"/>
              <a:pPr>
                <a:defRPr/>
              </a:pPr>
              <a:t>‹#›</a:t>
            </a:fld>
            <a:r>
              <a:rPr lang="en-US" smtClean="0">
                <a:solidFill>
                  <a:schemeClr val="bg1"/>
                </a:solidFill>
              </a:rPr>
              <a:t> | WWW.BENTLEY.COM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52400" y="6544638"/>
            <a:ext cx="8839200" cy="313362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60774" y="0"/>
            <a:ext cx="1820426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20" name="Picture 19" descr="BentleyLOGO_4C_completeTransWhiteOnly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5166" y="6561344"/>
            <a:ext cx="1208867" cy="296655"/>
          </a:xfrm>
          <a:prstGeom prst="rect">
            <a:avLst/>
          </a:prstGeom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991600" y="0"/>
            <a:ext cx="152400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1524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 flipH="1">
            <a:off x="0" y="304800"/>
            <a:ext cx="899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1981200" y="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8004098" y="5463634"/>
            <a:ext cx="212589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© 2009 Bentley</a:t>
            </a:r>
            <a:r>
              <a:rPr lang="en-US" sz="700" baseline="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+mn-lt"/>
              </a:rPr>
              <a:t> Systems, Incorporated</a:t>
            </a:r>
            <a:endParaRPr lang="en-US" sz="700" dirty="0" smtClean="0">
              <a:solidFill>
                <a:schemeClr val="tx2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6" name="Slide Number Placeholder 1"/>
          <p:cNvSpPr txBox="1">
            <a:spLocks/>
          </p:cNvSpPr>
          <p:nvPr/>
        </p:nvSpPr>
        <p:spPr>
          <a:xfrm>
            <a:off x="228600" y="6589713"/>
            <a:ext cx="2971800" cy="268287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01AE62-ACEE-4CBF-ABCE-6DEA53F5321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WWW.BENTLEY.COM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Verdana" pitchFamily="34" charset="0"/>
          <a:ea typeface="MS PGothic"/>
          <a:cs typeface="MS PGothic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ts val="2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SCDOT\Chuck%20Lawson\Skewed%20Intersection%20Training%20Video\Videos\RadiusDesign.wm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SCDOT\Chuck%20Lawson\Skewed%20Intersection%20Training%20Video\Videos\ReturnIntegration.wmv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SCDOT\Chuck%20Lawson\Skewed%20Intersection%20Training%20Video\Videos\CombiningCorridors.wmv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SCDOT\Chuck%20Lawson\Skewed%20Intersection%20Training%20Video\Videos\FineTuningModel.wmv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SCDOT\Chuck%20Lawson\Skewed%20Intersection%20Training%20Video\Videos\ProjectReview.wm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SCDOT\Chuck%20Lawson\Skewed%20Intersection%20Training%20Video\Videos\CreatingCorridors.wm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53320" y="5799699"/>
            <a:ext cx="5692775" cy="660400"/>
          </a:xfrm>
        </p:spPr>
        <p:txBody>
          <a:bodyPr/>
          <a:lstStyle/>
          <a:p>
            <a:pPr>
              <a:lnSpc>
                <a:spcPct val="65000"/>
              </a:lnSpc>
            </a:pPr>
            <a:r>
              <a:rPr lang="en-US" dirty="0" smtClean="0"/>
              <a:t>Chuck Lawson</a:t>
            </a:r>
            <a:endParaRPr lang="en-US" dirty="0"/>
          </a:p>
          <a:p>
            <a:pPr>
              <a:lnSpc>
                <a:spcPct val="65000"/>
              </a:lnSpc>
            </a:pPr>
            <a:r>
              <a:rPr lang="en-US" sz="1700" dirty="0" smtClean="0"/>
              <a:t>GEOPAK Product Engineer</a:t>
            </a:r>
            <a:endParaRPr lang="en-US" sz="170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04159" y="4682451"/>
            <a:ext cx="6766679" cy="1252537"/>
          </a:xfrm>
        </p:spPr>
        <p:txBody>
          <a:bodyPr/>
          <a:lstStyle/>
          <a:p>
            <a:r>
              <a:rPr lang="en-US" sz="2400" dirty="0" smtClean="0"/>
              <a:t>Advanced Intersection Design </a:t>
            </a:r>
            <a:br>
              <a:rPr lang="en-US" sz="2400" dirty="0" smtClean="0"/>
            </a:br>
            <a:r>
              <a:rPr lang="en-US" sz="2400" dirty="0" smtClean="0"/>
              <a:t>with Roadway Designer</a:t>
            </a:r>
            <a:endParaRPr lang="en-US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39232" y="228600"/>
            <a:ext cx="7315200" cy="1143000"/>
          </a:xfrm>
        </p:spPr>
        <p:txBody>
          <a:bodyPr/>
          <a:lstStyle/>
          <a:p>
            <a:r>
              <a:rPr lang="en-US" dirty="0" smtClean="0"/>
              <a:t>Creating Radius Return Alignments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54088" y="1295399"/>
            <a:ext cx="8804777" cy="254901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There are several ways to calculate radius return elevations.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Vertical Offset from PGL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Pavement Slope from PGL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Elevation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Calculate from Surface Model</a:t>
            </a:r>
          </a:p>
          <a:p>
            <a:pPr lvl="1"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89713"/>
            <a:ext cx="2971800" cy="268287"/>
          </a:xfrm>
          <a:prstGeom prst="rect">
            <a:avLst/>
          </a:prstGeom>
          <a:noFill/>
        </p:spPr>
        <p:txBody>
          <a:bodyPr/>
          <a:lstStyle/>
          <a:p>
            <a:fld id="{21B08386-A799-4934-AA06-CC828F3FC19D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0144" y="4161196"/>
            <a:ext cx="2124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3881282"/>
            <a:ext cx="6302477" cy="254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buNone/>
            </a:pPr>
            <a:r>
              <a:rPr lang="en-US" dirty="0" smtClean="0"/>
              <a:t>For this exercise, we’ll demonstrate how to calculate the beginning and ending elevations of the of the returns from a model.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39232" y="228600"/>
            <a:ext cx="7315200" cy="1143000"/>
          </a:xfrm>
        </p:spPr>
        <p:txBody>
          <a:bodyPr/>
          <a:lstStyle/>
          <a:p>
            <a:r>
              <a:rPr lang="en-US" dirty="0" smtClean="0"/>
              <a:t>Design Horizontal/Vertical Returns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54088" y="1295399"/>
            <a:ext cx="8804777" cy="254901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Through the use of the Multi-Center Curve application, we can have GEOPAK design our preliminary Horizontal and Vertical curb return geometry. </a:t>
            </a: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89713"/>
            <a:ext cx="2971800" cy="268287"/>
          </a:xfrm>
          <a:prstGeom prst="rect">
            <a:avLst/>
          </a:prstGeom>
          <a:noFill/>
        </p:spPr>
        <p:txBody>
          <a:bodyPr/>
          <a:lstStyle/>
          <a:p>
            <a:fld id="{21B08386-A799-4934-AA06-CC828F3FC19D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4588" y="2609696"/>
            <a:ext cx="43148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39232" y="228600"/>
            <a:ext cx="7315200" cy="1143000"/>
          </a:xfrm>
        </p:spPr>
        <p:txBody>
          <a:bodyPr/>
          <a:lstStyle/>
          <a:p>
            <a:r>
              <a:rPr lang="en-US" dirty="0" smtClean="0"/>
              <a:t>Design Horizontal/Vertical Returns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54088" y="1295399"/>
            <a:ext cx="8804777" cy="254901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The Multi-Center Curve application can create one-center, two-center or three-center compound curves at the intersection of two alignments. The applications creates a new horizontal alignment in the geometry database and, if desired, a vertical alignment as well.</a:t>
            </a: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89713"/>
            <a:ext cx="2971800" cy="268287"/>
          </a:xfrm>
          <a:prstGeom prst="rect">
            <a:avLst/>
          </a:prstGeom>
          <a:noFill/>
        </p:spPr>
        <p:txBody>
          <a:bodyPr/>
          <a:lstStyle/>
          <a:p>
            <a:fld id="{21B08386-A799-4934-AA06-CC828F3FC19D}" type="slidenum">
              <a:rPr lang="en-US" smtClean="0"/>
              <a:pPr/>
              <a:t>12</a:t>
            </a:fld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119" y="3696929"/>
            <a:ext cx="2373150" cy="236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1768" y="3716594"/>
            <a:ext cx="2314843" cy="229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4095" y="3721389"/>
            <a:ext cx="2311041" cy="227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8699" y="228600"/>
            <a:ext cx="8751034" cy="1143000"/>
          </a:xfrm>
        </p:spPr>
        <p:txBody>
          <a:bodyPr/>
          <a:lstStyle/>
          <a:p>
            <a:r>
              <a:rPr lang="en-US" dirty="0" smtClean="0"/>
              <a:t>Design Horizontal/Vertical Returns Demo</a:t>
            </a: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89713"/>
            <a:ext cx="2971800" cy="268287"/>
          </a:xfrm>
          <a:prstGeom prst="rect">
            <a:avLst/>
          </a:prstGeom>
          <a:noFill/>
        </p:spPr>
        <p:txBody>
          <a:bodyPr/>
          <a:lstStyle/>
          <a:p>
            <a:fld id="{21B08386-A799-4934-AA06-CC828F3FC19D}" type="slidenum">
              <a:rPr lang="en-US" smtClean="0"/>
              <a:pPr/>
              <a:t>13</a:t>
            </a:fld>
            <a:endParaRPr lang="en-US" dirty="0" smtClean="0"/>
          </a:p>
        </p:txBody>
      </p:sp>
      <p:pic>
        <p:nvPicPr>
          <p:cNvPr id="5" name="RadiusDesig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86406" y="1000706"/>
            <a:ext cx="7380516" cy="553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600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39232" y="228600"/>
            <a:ext cx="7315200" cy="1143000"/>
          </a:xfrm>
        </p:spPr>
        <p:txBody>
          <a:bodyPr/>
          <a:lstStyle/>
          <a:p>
            <a:r>
              <a:rPr lang="en-US" dirty="0" smtClean="0"/>
              <a:t>Integrate Returns into Side Road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54088" y="1295399"/>
            <a:ext cx="8804777" cy="254901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Now that we have the horizontal and vertical geometry for our curb returns, we can integrate this geometry into the design of the intersection.</a:t>
            </a: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89713"/>
            <a:ext cx="2971800" cy="268287"/>
          </a:xfrm>
          <a:prstGeom prst="rect">
            <a:avLst/>
          </a:prstGeom>
          <a:noFill/>
        </p:spPr>
        <p:txBody>
          <a:bodyPr/>
          <a:lstStyle/>
          <a:p>
            <a:fld id="{21B08386-A799-4934-AA06-CC828F3FC19D}" type="slidenum">
              <a:rPr lang="en-US" smtClean="0"/>
              <a:pPr/>
              <a:t>14</a:t>
            </a:fld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39232" y="228600"/>
            <a:ext cx="7315200" cy="1143000"/>
          </a:xfrm>
        </p:spPr>
        <p:txBody>
          <a:bodyPr/>
          <a:lstStyle/>
          <a:p>
            <a:r>
              <a:rPr lang="en-US" dirty="0" smtClean="0"/>
              <a:t>Integrate Returns into Side Road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290056" y="1295399"/>
            <a:ext cx="8450815" cy="3971847"/>
          </a:xfrm>
        </p:spPr>
        <p:txBody>
          <a:bodyPr/>
          <a:lstStyle/>
          <a:p>
            <a:r>
              <a:rPr lang="en-US" dirty="0" smtClean="0"/>
              <a:t>Change the template drop location of the side road corridor DriveRT to not include the radius returns</a:t>
            </a:r>
          </a:p>
          <a:p>
            <a:r>
              <a:rPr lang="en-US" dirty="0" smtClean="0"/>
              <a:t>Create corridors of both radius returns</a:t>
            </a:r>
          </a:p>
          <a:p>
            <a:r>
              <a:rPr lang="en-US" dirty="0" smtClean="0"/>
              <a:t>Drop templates into each new corridor and modify to only use half sections</a:t>
            </a:r>
          </a:p>
          <a:p>
            <a:r>
              <a:rPr lang="en-US" dirty="0" smtClean="0"/>
              <a:t>Use a point control to target the edge of the mainline corridor</a:t>
            </a:r>
          </a:p>
          <a:p>
            <a:r>
              <a:rPr lang="en-US" dirty="0" smtClean="0"/>
              <a:t>Use a point control to target the side road baseline and profile</a:t>
            </a: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89713"/>
            <a:ext cx="2971800" cy="268287"/>
          </a:xfrm>
          <a:prstGeom prst="rect">
            <a:avLst/>
          </a:prstGeom>
          <a:noFill/>
        </p:spPr>
        <p:txBody>
          <a:bodyPr/>
          <a:lstStyle/>
          <a:p>
            <a:fld id="{21B08386-A799-4934-AA06-CC828F3FC19D}" type="slidenum">
              <a:rPr lang="en-US" smtClean="0"/>
              <a:pPr/>
              <a:t>15</a:t>
            </a:fld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39231" y="228600"/>
            <a:ext cx="8411803" cy="859612"/>
          </a:xfrm>
        </p:spPr>
        <p:txBody>
          <a:bodyPr/>
          <a:lstStyle/>
          <a:p>
            <a:r>
              <a:rPr lang="en-US" dirty="0" smtClean="0"/>
              <a:t>Integrate Returns into Side Road Demo</a:t>
            </a: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89713"/>
            <a:ext cx="2971800" cy="268287"/>
          </a:xfrm>
          <a:prstGeom prst="rect">
            <a:avLst/>
          </a:prstGeom>
          <a:noFill/>
        </p:spPr>
        <p:txBody>
          <a:bodyPr/>
          <a:lstStyle/>
          <a:p>
            <a:fld id="{21B08386-A799-4934-AA06-CC828F3FC19D}" type="slidenum">
              <a:rPr lang="en-US" smtClean="0"/>
              <a:pPr/>
              <a:t>16</a:t>
            </a:fld>
            <a:endParaRPr lang="en-US" dirty="0" smtClean="0"/>
          </a:p>
        </p:txBody>
      </p:sp>
      <p:pic>
        <p:nvPicPr>
          <p:cNvPr id="6" name="ReturnIntegration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11762" y="863858"/>
            <a:ext cx="7569201" cy="567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7363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39232" y="228600"/>
            <a:ext cx="7315200" cy="1143000"/>
          </a:xfrm>
        </p:spPr>
        <p:txBody>
          <a:bodyPr/>
          <a:lstStyle/>
          <a:p>
            <a:r>
              <a:rPr lang="en-US" dirty="0" smtClean="0"/>
              <a:t>Combining the Corridors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290056" y="1295399"/>
            <a:ext cx="8450815" cy="1651841"/>
          </a:xfrm>
        </p:spPr>
        <p:txBody>
          <a:bodyPr/>
          <a:lstStyle/>
          <a:p>
            <a:r>
              <a:rPr lang="en-US" dirty="0" smtClean="0"/>
              <a:t>Turn on “Target Aliasing” for both radius return corridors to target and clip the mainline corridor</a:t>
            </a:r>
          </a:p>
          <a:p>
            <a:r>
              <a:rPr lang="en-US" dirty="0" smtClean="0"/>
              <a:t>Create a combine surface clipping off the end conditions along the mainline corridor</a:t>
            </a: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89713"/>
            <a:ext cx="2971800" cy="268287"/>
          </a:xfrm>
          <a:prstGeom prst="rect">
            <a:avLst/>
          </a:prstGeom>
          <a:noFill/>
        </p:spPr>
        <p:txBody>
          <a:bodyPr/>
          <a:lstStyle/>
          <a:p>
            <a:fld id="{21B08386-A799-4934-AA06-CC828F3FC19D}" type="slidenum">
              <a:rPr lang="en-US" smtClean="0"/>
              <a:pPr/>
              <a:t>17</a:t>
            </a:fld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39232" y="228600"/>
            <a:ext cx="7315200" cy="942739"/>
          </a:xfrm>
        </p:spPr>
        <p:txBody>
          <a:bodyPr/>
          <a:lstStyle/>
          <a:p>
            <a:r>
              <a:rPr lang="en-US" dirty="0" smtClean="0"/>
              <a:t>Combining the Corridors Demo</a:t>
            </a: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89713"/>
            <a:ext cx="2971800" cy="268287"/>
          </a:xfrm>
          <a:prstGeom prst="rect">
            <a:avLst/>
          </a:prstGeom>
          <a:noFill/>
        </p:spPr>
        <p:txBody>
          <a:bodyPr/>
          <a:lstStyle/>
          <a:p>
            <a:fld id="{21B08386-A799-4934-AA06-CC828F3FC19D}" type="slidenum">
              <a:rPr lang="en-US" smtClean="0"/>
              <a:pPr/>
              <a:t>18</a:t>
            </a:fld>
            <a:endParaRPr lang="en-US" dirty="0" smtClean="0"/>
          </a:p>
        </p:txBody>
      </p:sp>
      <p:pic>
        <p:nvPicPr>
          <p:cNvPr id="6" name="CombiningCorridor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21093" y="908178"/>
            <a:ext cx="7472785" cy="560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697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39232" y="228600"/>
            <a:ext cx="7315200" cy="1143000"/>
          </a:xfrm>
        </p:spPr>
        <p:txBody>
          <a:bodyPr/>
          <a:lstStyle/>
          <a:p>
            <a:r>
              <a:rPr lang="en-US" dirty="0" smtClean="0"/>
              <a:t>Fine Tuning the Model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415636" y="1295399"/>
            <a:ext cx="7912205" cy="474266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Lastly, we look for any issues or problems with the intersection that may need to be corrected.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Some examples may include:</a:t>
            </a:r>
          </a:p>
          <a:p>
            <a:r>
              <a:rPr lang="en-US" sz="2400" dirty="0" smtClean="0"/>
              <a:t>Fill slope transitions</a:t>
            </a:r>
          </a:p>
          <a:p>
            <a:pPr lvl="1"/>
            <a:r>
              <a:rPr lang="en-US" sz="2000" dirty="0" smtClean="0"/>
              <a:t>End Condition Exceptions</a:t>
            </a:r>
          </a:p>
          <a:p>
            <a:pPr lvl="1"/>
            <a:r>
              <a:rPr lang="en-US" dirty="0" smtClean="0"/>
              <a:t>Parametric Constraints</a:t>
            </a:r>
          </a:p>
          <a:p>
            <a:r>
              <a:rPr lang="en-US" sz="2400" dirty="0" smtClean="0"/>
              <a:t>Ditch width transitions</a:t>
            </a:r>
          </a:p>
          <a:p>
            <a:r>
              <a:rPr lang="en-US" dirty="0" smtClean="0"/>
              <a:t>Adjusting Corridor limits for tolerance issues</a:t>
            </a:r>
          </a:p>
          <a:p>
            <a:r>
              <a:rPr lang="en-US" sz="2400" dirty="0" smtClean="0"/>
              <a:t>Transitioning Shoulder Widths / Slopes</a:t>
            </a:r>
          </a:p>
          <a:p>
            <a:r>
              <a:rPr lang="en-US" dirty="0" smtClean="0"/>
              <a:t>Etc.</a:t>
            </a: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89713"/>
            <a:ext cx="2971800" cy="268287"/>
          </a:xfrm>
          <a:prstGeom prst="rect">
            <a:avLst/>
          </a:prstGeom>
          <a:noFill/>
        </p:spPr>
        <p:txBody>
          <a:bodyPr/>
          <a:lstStyle/>
          <a:p>
            <a:fld id="{21B08386-A799-4934-AA06-CC828F3FC19D}" type="slidenum">
              <a:rPr lang="en-US" smtClean="0"/>
              <a:pPr/>
              <a:t>19</a:t>
            </a:fld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39232" y="228600"/>
            <a:ext cx="7315200" cy="1143000"/>
          </a:xfrm>
        </p:spPr>
        <p:txBody>
          <a:bodyPr/>
          <a:lstStyle/>
          <a:p>
            <a:r>
              <a:rPr lang="en-US" dirty="0" smtClean="0"/>
              <a:t>Intersection Design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54088" y="1295400"/>
            <a:ext cx="8853938" cy="472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Designing an intersection can be a complex and iterative process. There are an abundance of criteria to consider such as min/max slopes, stopping sight distance, drainage and R/W constraints – just to name a few.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There are many techniques in Roadway Designer that can be used to model intersections. This presentation will cover the workflow used to model a skewed intersection.  In addition, this method may be used to model an intersection where the mainline roadway is within the limits of a horizontal curve.  This method will ultimately work for most intersection types.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89713"/>
            <a:ext cx="2971800" cy="268287"/>
          </a:xfrm>
          <a:prstGeom prst="rect">
            <a:avLst/>
          </a:prstGeom>
          <a:noFill/>
        </p:spPr>
        <p:txBody>
          <a:bodyPr/>
          <a:lstStyle/>
          <a:p>
            <a:fld id="{21B08386-A799-4934-AA06-CC828F3FC19D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39232" y="228600"/>
            <a:ext cx="7315200" cy="995638"/>
          </a:xfrm>
        </p:spPr>
        <p:txBody>
          <a:bodyPr/>
          <a:lstStyle/>
          <a:p>
            <a:r>
              <a:rPr lang="en-US" dirty="0" smtClean="0"/>
              <a:t>Fine Tuning the Model Demo</a:t>
            </a: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89713"/>
            <a:ext cx="2971800" cy="268287"/>
          </a:xfrm>
          <a:prstGeom prst="rect">
            <a:avLst/>
          </a:prstGeom>
          <a:noFill/>
        </p:spPr>
        <p:txBody>
          <a:bodyPr/>
          <a:lstStyle/>
          <a:p>
            <a:fld id="{21B08386-A799-4934-AA06-CC828F3FC19D}" type="slidenum">
              <a:rPr lang="en-US" smtClean="0"/>
              <a:pPr/>
              <a:t>20</a:t>
            </a:fld>
            <a:endParaRPr lang="en-US" dirty="0" smtClean="0"/>
          </a:p>
        </p:txBody>
      </p:sp>
      <p:pic>
        <p:nvPicPr>
          <p:cNvPr id="6" name="FineTuningModel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7077" y="945501"/>
            <a:ext cx="7464490" cy="559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900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53320" y="5799699"/>
            <a:ext cx="5692775" cy="660400"/>
          </a:xfrm>
        </p:spPr>
        <p:txBody>
          <a:bodyPr/>
          <a:lstStyle/>
          <a:p>
            <a:pPr>
              <a:lnSpc>
                <a:spcPct val="65000"/>
              </a:lnSpc>
            </a:pPr>
            <a:r>
              <a:rPr lang="en-US" dirty="0" smtClean="0"/>
              <a:t>Chuck Lawson</a:t>
            </a:r>
            <a:endParaRPr lang="en-US" dirty="0"/>
          </a:p>
          <a:p>
            <a:pPr>
              <a:lnSpc>
                <a:spcPct val="65000"/>
              </a:lnSpc>
            </a:pPr>
            <a:r>
              <a:rPr lang="en-US" sz="1700" dirty="0" smtClean="0"/>
              <a:t>GEOPAK Product Engineer</a:t>
            </a:r>
            <a:endParaRPr lang="en-US" sz="170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04159" y="4682451"/>
            <a:ext cx="6766679" cy="1252537"/>
          </a:xfrm>
        </p:spPr>
        <p:txBody>
          <a:bodyPr/>
          <a:lstStyle/>
          <a:p>
            <a:r>
              <a:rPr lang="en-US" sz="2400" smtClean="0"/>
              <a:t>Advanced Intersection </a:t>
            </a:r>
            <a:r>
              <a:rPr lang="en-US" sz="2400" dirty="0" smtClean="0"/>
              <a:t>Design </a:t>
            </a:r>
            <a:br>
              <a:rPr lang="en-US" sz="2400" dirty="0" smtClean="0"/>
            </a:br>
            <a:r>
              <a:rPr lang="en-US" sz="2400" dirty="0" smtClean="0"/>
              <a:t>with Roadway Designer</a:t>
            </a:r>
            <a:endParaRPr lang="en-US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39232" y="228600"/>
            <a:ext cx="7315200" cy="1143000"/>
          </a:xfrm>
        </p:spPr>
        <p:txBody>
          <a:bodyPr/>
          <a:lstStyle/>
          <a:p>
            <a:r>
              <a:rPr lang="en-US" dirty="0" smtClean="0"/>
              <a:t>Project Review</a:t>
            </a: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89713"/>
            <a:ext cx="2971800" cy="268287"/>
          </a:xfrm>
          <a:prstGeom prst="rect">
            <a:avLst/>
          </a:prstGeom>
          <a:noFill/>
        </p:spPr>
        <p:txBody>
          <a:bodyPr/>
          <a:lstStyle/>
          <a:p>
            <a:fld id="{21B08386-A799-4934-AA06-CC828F3FC19D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062038"/>
            <a:ext cx="7704137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39232" y="228600"/>
            <a:ext cx="7315200" cy="1143000"/>
          </a:xfrm>
        </p:spPr>
        <p:txBody>
          <a:bodyPr/>
          <a:lstStyle/>
          <a:p>
            <a:r>
              <a:rPr lang="en-US" dirty="0" smtClean="0"/>
              <a:t>Project Review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54088" y="1295400"/>
            <a:ext cx="8853938" cy="472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Before we begin, let’s review our project data and the template that we’ll be using.</a:t>
            </a:r>
          </a:p>
          <a:p>
            <a:pPr lvl="1">
              <a:buFontTx/>
              <a:buNone/>
            </a:pPr>
            <a:r>
              <a:rPr lang="en-US" dirty="0" smtClean="0"/>
              <a:t>			U.S. 301 New Construction Template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89713"/>
            <a:ext cx="2971800" cy="268287"/>
          </a:xfrm>
          <a:prstGeom prst="rect">
            <a:avLst/>
          </a:prstGeom>
          <a:noFill/>
        </p:spPr>
        <p:txBody>
          <a:bodyPr/>
          <a:lstStyle/>
          <a:p>
            <a:fld id="{21B08386-A799-4934-AA06-CC828F3FC19D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638818"/>
            <a:ext cx="7523163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39232" y="228600"/>
            <a:ext cx="7315200" cy="1143000"/>
          </a:xfrm>
        </p:spPr>
        <p:txBody>
          <a:bodyPr/>
          <a:lstStyle/>
          <a:p>
            <a:r>
              <a:rPr lang="en-US" dirty="0" smtClean="0"/>
              <a:t>Project Review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54088" y="1295400"/>
            <a:ext cx="8853938" cy="472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		Drive RT New Construction Template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89713"/>
            <a:ext cx="2971800" cy="268287"/>
          </a:xfrm>
          <a:prstGeom prst="rect">
            <a:avLst/>
          </a:prstGeom>
          <a:noFill/>
        </p:spPr>
        <p:txBody>
          <a:bodyPr/>
          <a:lstStyle/>
          <a:p>
            <a:fld id="{21B08386-A799-4934-AA06-CC828F3FC19D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466" y="1857769"/>
            <a:ext cx="678973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9453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89713"/>
            <a:ext cx="2971800" cy="268287"/>
          </a:xfrm>
          <a:prstGeom prst="rect">
            <a:avLst/>
          </a:prstGeom>
          <a:noFill/>
        </p:spPr>
        <p:txBody>
          <a:bodyPr/>
          <a:lstStyle/>
          <a:p>
            <a:fld id="{21B08386-A799-4934-AA06-CC828F3FC19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39232" y="228600"/>
            <a:ext cx="7315200" cy="836940"/>
          </a:xfrm>
        </p:spPr>
        <p:txBody>
          <a:bodyPr/>
          <a:lstStyle/>
          <a:p>
            <a:r>
              <a:rPr lang="en-US" dirty="0" smtClean="0"/>
              <a:t>Project Review Demo</a:t>
            </a:r>
          </a:p>
        </p:txBody>
      </p:sp>
      <p:pic>
        <p:nvPicPr>
          <p:cNvPr id="5" name="ProjectReview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08652" y="844421"/>
            <a:ext cx="7532913" cy="56496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39232" y="228600"/>
            <a:ext cx="7315200" cy="1143000"/>
          </a:xfrm>
        </p:spPr>
        <p:txBody>
          <a:bodyPr/>
          <a:lstStyle/>
          <a:p>
            <a:r>
              <a:rPr lang="en-US" dirty="0" smtClean="0"/>
              <a:t>Creating Corridors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54088" y="1295400"/>
            <a:ext cx="8853938" cy="472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The first step in the process is to create separate corridors for the mainline and the side road.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89713"/>
            <a:ext cx="2971800" cy="268287"/>
          </a:xfrm>
          <a:prstGeom prst="rect">
            <a:avLst/>
          </a:prstGeom>
          <a:noFill/>
        </p:spPr>
        <p:txBody>
          <a:bodyPr/>
          <a:lstStyle/>
          <a:p>
            <a:fld id="{21B08386-A799-4934-AA06-CC828F3FC19D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340" y="2172452"/>
            <a:ext cx="6745615" cy="414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4802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39232" y="228600"/>
            <a:ext cx="7315200" cy="1143000"/>
          </a:xfrm>
        </p:spPr>
        <p:txBody>
          <a:bodyPr/>
          <a:lstStyle/>
          <a:p>
            <a:r>
              <a:rPr lang="en-US" dirty="0" smtClean="0"/>
              <a:t>Creating Corridors Demo</a:t>
            </a: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89713"/>
            <a:ext cx="2971800" cy="268287"/>
          </a:xfrm>
          <a:prstGeom prst="rect">
            <a:avLst/>
          </a:prstGeom>
          <a:noFill/>
        </p:spPr>
        <p:txBody>
          <a:bodyPr/>
          <a:lstStyle/>
          <a:p>
            <a:fld id="{21B08386-A799-4934-AA06-CC828F3FC19D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6" name="CreatingCorridors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67746" y="996820"/>
            <a:ext cx="7399176" cy="554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7976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39232" y="228600"/>
            <a:ext cx="7315200" cy="1143000"/>
          </a:xfrm>
        </p:spPr>
        <p:txBody>
          <a:bodyPr/>
          <a:lstStyle/>
          <a:p>
            <a:r>
              <a:rPr lang="en-US" dirty="0" smtClean="0"/>
              <a:t>Intersection Design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54088" y="1295399"/>
            <a:ext cx="8804777" cy="254901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Now that we have created our corridors, we are ready to begin work on our intersection.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First, we need to produce our radius return geometry, both horizontally and vertically using the Multi-Center Curve application. </a:t>
            </a:r>
          </a:p>
          <a:p>
            <a:pPr lvl="1"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589713"/>
            <a:ext cx="2971800" cy="268287"/>
          </a:xfrm>
          <a:prstGeom prst="rect">
            <a:avLst/>
          </a:prstGeom>
          <a:noFill/>
        </p:spPr>
        <p:txBody>
          <a:bodyPr/>
          <a:lstStyle/>
          <a:p>
            <a:fld id="{21B08386-A799-4934-AA06-CC828F3FC19D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tleyTheme">
  <a:themeElements>
    <a:clrScheme name="Bentley Color Palette">
      <a:dk1>
        <a:srgbClr val="002A44"/>
      </a:dk1>
      <a:lt1>
        <a:srgbClr val="FFFFFF"/>
      </a:lt1>
      <a:dk2>
        <a:srgbClr val="000000"/>
      </a:dk2>
      <a:lt2>
        <a:srgbClr val="A6AFB7"/>
      </a:lt2>
      <a:accent1>
        <a:srgbClr val="55A51C"/>
      </a:accent1>
      <a:accent2>
        <a:srgbClr val="002A44"/>
      </a:accent2>
      <a:accent3>
        <a:srgbClr val="B2D1AE"/>
      </a:accent3>
      <a:accent4>
        <a:srgbClr val="A6AFB7"/>
      </a:accent4>
      <a:accent5>
        <a:srgbClr val="61BC47"/>
      </a:accent5>
      <a:accent6>
        <a:srgbClr val="005386"/>
      </a:accent6>
      <a:hlink>
        <a:srgbClr val="55A51C"/>
      </a:hlink>
      <a:folHlink>
        <a:srgbClr val="B2D1AE"/>
      </a:folHlink>
    </a:clrScheme>
    <a:fontScheme name="Office Theme">
      <a:majorFont>
        <a:latin typeface="Verdana"/>
        <a:ea typeface="MS PGothic"/>
        <a:cs typeface="MS PGothic"/>
      </a:majorFont>
      <a:minorFont>
        <a:latin typeface="Verdana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  <a:ea typeface="MS PGothic"/>
            <a:cs typeface="MS PGothic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/>
            <a:cs typeface="MS PGothic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 smtClean="0">
            <a:latin typeface="+mn-lt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09Bentley_Template_FINAL</Template>
  <TotalTime>5699</TotalTime>
  <Words>213</Words>
  <Application>Microsoft Office PowerPoint</Application>
  <PresentationFormat>On-screen Show (4:3)</PresentationFormat>
  <Paragraphs>86</Paragraphs>
  <Slides>21</Slides>
  <Notes>2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BentleyTheme</vt:lpstr>
      <vt:lpstr>Advanced Intersection Design  with Roadway Designer</vt:lpstr>
      <vt:lpstr>Intersection Design</vt:lpstr>
      <vt:lpstr>Project Review</vt:lpstr>
      <vt:lpstr>Project Review</vt:lpstr>
      <vt:lpstr>Project Review</vt:lpstr>
      <vt:lpstr>Project Review Demo</vt:lpstr>
      <vt:lpstr>Creating Corridors</vt:lpstr>
      <vt:lpstr>Creating Corridors Demo</vt:lpstr>
      <vt:lpstr>Intersection Design</vt:lpstr>
      <vt:lpstr>Creating Radius Return Alignments</vt:lpstr>
      <vt:lpstr>Design Horizontal/Vertical Returns</vt:lpstr>
      <vt:lpstr>Design Horizontal/Vertical Returns</vt:lpstr>
      <vt:lpstr>Design Horizontal/Vertical Returns Demo</vt:lpstr>
      <vt:lpstr>Integrate Returns into Side Road</vt:lpstr>
      <vt:lpstr>Integrate Returns into Side Road</vt:lpstr>
      <vt:lpstr>Integrate Returns into Side Road Demo</vt:lpstr>
      <vt:lpstr>Combining the Corridors</vt:lpstr>
      <vt:lpstr>Combining the Corridors Demo</vt:lpstr>
      <vt:lpstr>Fine Tuning the Model</vt:lpstr>
      <vt:lpstr>Fine Tuning the Model Demo</vt:lpstr>
      <vt:lpstr>Advanced Intersection Design  with Roadway Designer</vt:lpstr>
    </vt:vector>
  </TitlesOfParts>
  <Company>Bentley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Verdana 28 pt.</dc:title>
  <dc:creator>Derricke Gray</dc:creator>
  <cp:lastModifiedBy>Chuck Lawson</cp:lastModifiedBy>
  <cp:revision>207</cp:revision>
  <cp:lastPrinted>2008-05-14T21:08:00Z</cp:lastPrinted>
  <dcterms:created xsi:type="dcterms:W3CDTF">2008-10-23T19:07:22Z</dcterms:created>
  <dcterms:modified xsi:type="dcterms:W3CDTF">2010-10-27T17:12:52Z</dcterms:modified>
</cp:coreProperties>
</file>