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0" r:id="rId1"/>
  </p:sldMasterIdLst>
  <p:notesMasterIdLst>
    <p:notesMasterId r:id="rId40"/>
  </p:notesMasterIdLst>
  <p:sldIdLst>
    <p:sldId id="257" r:id="rId2"/>
    <p:sldId id="376" r:id="rId3"/>
    <p:sldId id="385" r:id="rId4"/>
    <p:sldId id="386" r:id="rId5"/>
    <p:sldId id="387" r:id="rId6"/>
    <p:sldId id="388" r:id="rId7"/>
    <p:sldId id="384" r:id="rId8"/>
    <p:sldId id="389" r:id="rId9"/>
    <p:sldId id="383" r:id="rId10"/>
    <p:sldId id="382" r:id="rId11"/>
    <p:sldId id="390" r:id="rId12"/>
    <p:sldId id="393" r:id="rId13"/>
    <p:sldId id="394" r:id="rId14"/>
    <p:sldId id="392" r:id="rId15"/>
    <p:sldId id="381" r:id="rId16"/>
    <p:sldId id="391" r:id="rId17"/>
    <p:sldId id="395" r:id="rId18"/>
    <p:sldId id="380" r:id="rId19"/>
    <p:sldId id="379" r:id="rId20"/>
    <p:sldId id="396" r:id="rId21"/>
    <p:sldId id="397" r:id="rId22"/>
    <p:sldId id="398" r:id="rId23"/>
    <p:sldId id="399" r:id="rId24"/>
    <p:sldId id="378" r:id="rId25"/>
    <p:sldId id="410" r:id="rId26"/>
    <p:sldId id="411" r:id="rId27"/>
    <p:sldId id="377" r:id="rId28"/>
    <p:sldId id="409" r:id="rId29"/>
    <p:sldId id="407" r:id="rId30"/>
    <p:sldId id="408" r:id="rId31"/>
    <p:sldId id="401" r:id="rId32"/>
    <p:sldId id="403" r:id="rId33"/>
    <p:sldId id="404" r:id="rId34"/>
    <p:sldId id="405" r:id="rId35"/>
    <p:sldId id="406" r:id="rId36"/>
    <p:sldId id="402" r:id="rId37"/>
    <p:sldId id="400" r:id="rId38"/>
    <p:sldId id="375" r:id="rId3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S PGothic"/>
        <a:cs typeface="MS PGothic"/>
      </a:defRPr>
    </a:lvl1pPr>
    <a:lvl2pPr marL="457200" algn="l" rtl="0" eaLnBrk="0" fontAlgn="base" hangingPunct="0">
      <a:spcBef>
        <a:spcPct val="0"/>
      </a:spcBef>
      <a:spcAft>
        <a:spcPct val="0"/>
      </a:spcAft>
      <a:defRPr sz="2400" kern="1200">
        <a:solidFill>
          <a:schemeClr val="tx1"/>
        </a:solidFill>
        <a:latin typeface="Arial" pitchFamily="34" charset="0"/>
        <a:ea typeface="MS PGothic"/>
        <a:cs typeface="MS PGothic"/>
      </a:defRPr>
    </a:lvl2pPr>
    <a:lvl3pPr marL="914400" algn="l" rtl="0" eaLnBrk="0" fontAlgn="base" hangingPunct="0">
      <a:spcBef>
        <a:spcPct val="0"/>
      </a:spcBef>
      <a:spcAft>
        <a:spcPct val="0"/>
      </a:spcAft>
      <a:defRPr sz="2400" kern="1200">
        <a:solidFill>
          <a:schemeClr val="tx1"/>
        </a:solidFill>
        <a:latin typeface="Arial" pitchFamily="34" charset="0"/>
        <a:ea typeface="MS PGothic"/>
        <a:cs typeface="MS PGothic"/>
      </a:defRPr>
    </a:lvl3pPr>
    <a:lvl4pPr marL="1371600" algn="l" rtl="0" eaLnBrk="0" fontAlgn="base" hangingPunct="0">
      <a:spcBef>
        <a:spcPct val="0"/>
      </a:spcBef>
      <a:spcAft>
        <a:spcPct val="0"/>
      </a:spcAft>
      <a:defRPr sz="2400" kern="1200">
        <a:solidFill>
          <a:schemeClr val="tx1"/>
        </a:solidFill>
        <a:latin typeface="Arial" pitchFamily="34" charset="0"/>
        <a:ea typeface="MS PGothic"/>
        <a:cs typeface="MS PGothic"/>
      </a:defRPr>
    </a:lvl4pPr>
    <a:lvl5pPr marL="1828800" algn="l" rtl="0" eaLnBrk="0" fontAlgn="base" hangingPunct="0">
      <a:spcBef>
        <a:spcPct val="0"/>
      </a:spcBef>
      <a:spcAft>
        <a:spcPct val="0"/>
      </a:spcAft>
      <a:defRPr sz="2400" kern="1200">
        <a:solidFill>
          <a:schemeClr val="tx1"/>
        </a:solidFill>
        <a:latin typeface="Arial" pitchFamily="34" charset="0"/>
        <a:ea typeface="MS PGothic"/>
        <a:cs typeface="MS PGothic"/>
      </a:defRPr>
    </a:lvl5pPr>
    <a:lvl6pPr marL="2286000" algn="l" defTabSz="914400" rtl="0" eaLnBrk="1" latinLnBrk="0" hangingPunct="1">
      <a:defRPr sz="2400" kern="1200">
        <a:solidFill>
          <a:schemeClr val="tx1"/>
        </a:solidFill>
        <a:latin typeface="Arial" pitchFamily="34" charset="0"/>
        <a:ea typeface="MS PGothic"/>
        <a:cs typeface="MS PGothic"/>
      </a:defRPr>
    </a:lvl6pPr>
    <a:lvl7pPr marL="2743200" algn="l" defTabSz="914400" rtl="0" eaLnBrk="1" latinLnBrk="0" hangingPunct="1">
      <a:defRPr sz="2400" kern="1200">
        <a:solidFill>
          <a:schemeClr val="tx1"/>
        </a:solidFill>
        <a:latin typeface="Arial" pitchFamily="34" charset="0"/>
        <a:ea typeface="MS PGothic"/>
        <a:cs typeface="MS PGothic"/>
      </a:defRPr>
    </a:lvl7pPr>
    <a:lvl8pPr marL="3200400" algn="l" defTabSz="914400" rtl="0" eaLnBrk="1" latinLnBrk="0" hangingPunct="1">
      <a:defRPr sz="2400" kern="1200">
        <a:solidFill>
          <a:schemeClr val="tx1"/>
        </a:solidFill>
        <a:latin typeface="Arial" pitchFamily="34" charset="0"/>
        <a:ea typeface="MS PGothic"/>
        <a:cs typeface="MS PGothic"/>
      </a:defRPr>
    </a:lvl8pPr>
    <a:lvl9pPr marL="3657600" algn="l" defTabSz="914400" rtl="0" eaLnBrk="1" latinLnBrk="0" hangingPunct="1">
      <a:defRPr sz="2400" kern="1200">
        <a:solidFill>
          <a:schemeClr val="tx1"/>
        </a:solidFill>
        <a:latin typeface="Arial" pitchFamily="34" charset="0"/>
        <a:ea typeface="MS PGothic"/>
        <a:cs typeface="MS PGothic"/>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FC69A"/>
    <a:srgbClr val="DBDEE1"/>
    <a:srgbClr val="61BC47"/>
    <a:srgbClr val="D7E7D5"/>
    <a:srgbClr val="005F89"/>
    <a:srgbClr val="124E76"/>
    <a:srgbClr val="022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67" autoAdjust="0"/>
    <p:restoredTop sz="90962" autoAdjust="0"/>
  </p:normalViewPr>
  <p:slideViewPr>
    <p:cSldViewPr snapToGrid="0">
      <p:cViewPr>
        <p:scale>
          <a:sx n="100" d="100"/>
          <a:sy n="100" d="100"/>
        </p:scale>
        <p:origin x="1458" y="402"/>
      </p:cViewPr>
      <p:guideLst>
        <p:guide orient="horz" pos="2160"/>
        <p:guide pos="2880"/>
      </p:guideLst>
    </p:cSldViewPr>
  </p:slideViewPr>
  <p:outlineViewPr>
    <p:cViewPr>
      <p:scale>
        <a:sx n="33" d="100"/>
        <a:sy n="33" d="100"/>
      </p:scale>
      <p:origin x="0" y="14526"/>
    </p:cViewPr>
  </p:outlineViewPr>
  <p:notesTextViewPr>
    <p:cViewPr>
      <p:scale>
        <a:sx n="100" d="100"/>
        <a:sy n="100" d="100"/>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C04B9E30-CA2C-4718-948D-4F2424CD45EF}" type="slidenum">
              <a:rPr lang="en-US"/>
              <a:pPr>
                <a:defRPr/>
              </a:pPr>
              <a:t>‹#›</a:t>
            </a:fld>
            <a:endParaRPr lang="en-US"/>
          </a:p>
        </p:txBody>
      </p:sp>
    </p:spTree>
    <p:extLst>
      <p:ext uri="{BB962C8B-B14F-4D97-AF65-F5344CB8AC3E}">
        <p14:creationId xmlns:p14="http://schemas.microsoft.com/office/powerpoint/2010/main" val="26437885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a:cs typeface="MS PGothic"/>
      </a:defRPr>
    </a:lvl1pPr>
    <a:lvl2pPr marL="457200" algn="l" rtl="0" eaLnBrk="0" fontAlgn="base" hangingPunct="0">
      <a:spcBef>
        <a:spcPct val="30000"/>
      </a:spcBef>
      <a:spcAft>
        <a:spcPct val="0"/>
      </a:spcAft>
      <a:defRPr sz="1200" kern="1200">
        <a:solidFill>
          <a:schemeClr val="tx1"/>
        </a:solidFill>
        <a:latin typeface="Arial" pitchFamily="34" charset="0"/>
        <a:ea typeface="MS PGothic"/>
        <a:cs typeface="MS PGothic"/>
      </a:defRPr>
    </a:lvl2pPr>
    <a:lvl3pPr marL="914400" algn="l" rtl="0" eaLnBrk="0" fontAlgn="base" hangingPunct="0">
      <a:spcBef>
        <a:spcPct val="30000"/>
      </a:spcBef>
      <a:spcAft>
        <a:spcPct val="0"/>
      </a:spcAft>
      <a:defRPr sz="1200" kern="1200">
        <a:solidFill>
          <a:schemeClr val="tx1"/>
        </a:solidFill>
        <a:latin typeface="Arial" pitchFamily="34" charset="0"/>
        <a:ea typeface="MS PGothic"/>
        <a:cs typeface="MS PGothic"/>
      </a:defRPr>
    </a:lvl3pPr>
    <a:lvl4pPr marL="1371600" algn="l" rtl="0" eaLnBrk="0" fontAlgn="base" hangingPunct="0">
      <a:spcBef>
        <a:spcPct val="30000"/>
      </a:spcBef>
      <a:spcAft>
        <a:spcPct val="0"/>
      </a:spcAft>
      <a:defRPr sz="1200" kern="1200">
        <a:solidFill>
          <a:schemeClr val="tx1"/>
        </a:solidFill>
        <a:latin typeface="Arial" pitchFamily="34" charset="0"/>
        <a:ea typeface="MS PGothic"/>
        <a:cs typeface="MS PGothic"/>
      </a:defRPr>
    </a:lvl4pPr>
    <a:lvl5pPr marL="1828800" algn="l" rtl="0" eaLnBrk="0" fontAlgn="base" hangingPunct="0">
      <a:spcBef>
        <a:spcPct val="30000"/>
      </a:spcBef>
      <a:spcAft>
        <a:spcPct val="0"/>
      </a:spcAft>
      <a:defRPr sz="1200" kern="1200">
        <a:solidFill>
          <a:schemeClr val="tx1"/>
        </a:solidFill>
        <a:latin typeface="Arial" pitchFamily="34" charset="0"/>
        <a:ea typeface="MS PGothic"/>
        <a:cs typeface="MS PGothic"/>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1</a:t>
            </a:fld>
            <a:endParaRPr lang="en-US"/>
          </a:p>
        </p:txBody>
      </p:sp>
    </p:spTree>
    <p:extLst>
      <p:ext uri="{BB962C8B-B14F-4D97-AF65-F5344CB8AC3E}">
        <p14:creationId xmlns:p14="http://schemas.microsoft.com/office/powerpoint/2010/main" val="3733952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32</a:t>
            </a:fld>
            <a:endParaRPr lang="en-US"/>
          </a:p>
        </p:txBody>
      </p:sp>
    </p:spTree>
    <p:extLst>
      <p:ext uri="{BB962C8B-B14F-4D97-AF65-F5344CB8AC3E}">
        <p14:creationId xmlns:p14="http://schemas.microsoft.com/office/powerpoint/2010/main" val="4064456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35</a:t>
            </a:fld>
            <a:endParaRPr lang="en-US"/>
          </a:p>
        </p:txBody>
      </p:sp>
    </p:spTree>
    <p:extLst>
      <p:ext uri="{BB962C8B-B14F-4D97-AF65-F5344CB8AC3E}">
        <p14:creationId xmlns:p14="http://schemas.microsoft.com/office/powerpoint/2010/main" val="3655016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37</a:t>
            </a:fld>
            <a:endParaRPr lang="en-US"/>
          </a:p>
        </p:txBody>
      </p:sp>
    </p:spTree>
    <p:extLst>
      <p:ext uri="{BB962C8B-B14F-4D97-AF65-F5344CB8AC3E}">
        <p14:creationId xmlns:p14="http://schemas.microsoft.com/office/powerpoint/2010/main" val="2724821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0713D62F-3930-4CA8-A0A4-6DF05F621C31}" type="slidenum">
              <a:rPr lang="en-US" smtClean="0"/>
              <a:pPr/>
              <a:t>38</a:t>
            </a:fld>
            <a:endParaRPr lang="en-US" smtClean="0"/>
          </a:p>
        </p:txBody>
      </p:sp>
      <p:sp>
        <p:nvSpPr>
          <p:cNvPr id="22531" name="Rectangle 2"/>
          <p:cNvSpPr>
            <a:spLocks noGrp="1" noRot="1" noChangeAspect="1" noChangeArrowheads="1" noTextEdit="1"/>
          </p:cNvSpPr>
          <p:nvPr>
            <p:ph type="sldImg"/>
          </p:nvPr>
        </p:nvSpPr>
        <p:spPr>
          <a:xfrm>
            <a:off x="839788" y="241300"/>
            <a:ext cx="5235575" cy="3925888"/>
          </a:xfrm>
          <a:ln/>
        </p:spPr>
      </p:sp>
      <p:sp>
        <p:nvSpPr>
          <p:cNvPr id="22532" name="Rectangle 3"/>
          <p:cNvSpPr>
            <a:spLocks noGrp="1" noChangeArrowheads="1"/>
          </p:cNvSpPr>
          <p:nvPr>
            <p:ph type="body" idx="1"/>
          </p:nvPr>
        </p:nvSpPr>
        <p:spPr>
          <a:xfrm>
            <a:off x="395288" y="4305300"/>
            <a:ext cx="5989637" cy="4184650"/>
          </a:xfrm>
          <a:noFill/>
          <a:ln/>
        </p:spPr>
        <p:txBody>
          <a:bodyPr lIns="90004" tIns="45002" rIns="90004" bIns="45002"/>
          <a:lstStyle/>
          <a:p>
            <a:pPr eaLnBrk="1" hangingPunct="1"/>
            <a:endParaRPr lang="en-US" smtClean="0"/>
          </a:p>
        </p:txBody>
      </p:sp>
    </p:spTree>
    <p:extLst>
      <p:ext uri="{BB962C8B-B14F-4D97-AF65-F5344CB8AC3E}">
        <p14:creationId xmlns:p14="http://schemas.microsoft.com/office/powerpoint/2010/main" val="216008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0713D62F-3930-4CA8-A0A4-6DF05F621C31}" type="slidenum">
              <a:rPr lang="en-US" smtClean="0"/>
              <a:pPr/>
              <a:t>2</a:t>
            </a:fld>
            <a:endParaRPr lang="en-US" smtClean="0"/>
          </a:p>
        </p:txBody>
      </p:sp>
      <p:sp>
        <p:nvSpPr>
          <p:cNvPr id="22531" name="Rectangle 2"/>
          <p:cNvSpPr>
            <a:spLocks noGrp="1" noRot="1" noChangeAspect="1" noChangeArrowheads="1" noTextEdit="1"/>
          </p:cNvSpPr>
          <p:nvPr>
            <p:ph type="sldImg"/>
          </p:nvPr>
        </p:nvSpPr>
        <p:spPr>
          <a:xfrm>
            <a:off x="839788" y="241300"/>
            <a:ext cx="5235575" cy="3925888"/>
          </a:xfrm>
          <a:ln/>
        </p:spPr>
      </p:sp>
      <p:sp>
        <p:nvSpPr>
          <p:cNvPr id="22532" name="Rectangle 3"/>
          <p:cNvSpPr>
            <a:spLocks noGrp="1" noChangeArrowheads="1"/>
          </p:cNvSpPr>
          <p:nvPr>
            <p:ph type="body" idx="1"/>
          </p:nvPr>
        </p:nvSpPr>
        <p:spPr>
          <a:xfrm>
            <a:off x="395288" y="4305300"/>
            <a:ext cx="5989637" cy="4184650"/>
          </a:xfrm>
          <a:noFill/>
          <a:ln/>
        </p:spPr>
        <p:txBody>
          <a:bodyPr lIns="90004" tIns="45002" rIns="90004" bIns="45002"/>
          <a:lstStyle/>
          <a:p>
            <a:pPr eaLnBrk="1" hangingPunct="1"/>
            <a:endParaRPr lang="en-US" dirty="0" smtClean="0"/>
          </a:p>
        </p:txBody>
      </p:sp>
    </p:spTree>
    <p:extLst>
      <p:ext uri="{BB962C8B-B14F-4D97-AF65-F5344CB8AC3E}">
        <p14:creationId xmlns:p14="http://schemas.microsoft.com/office/powerpoint/2010/main" val="2529193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3</a:t>
            </a:fld>
            <a:endParaRPr lang="en-US"/>
          </a:p>
        </p:txBody>
      </p:sp>
    </p:spTree>
    <p:extLst>
      <p:ext uri="{BB962C8B-B14F-4D97-AF65-F5344CB8AC3E}">
        <p14:creationId xmlns:p14="http://schemas.microsoft.com/office/powerpoint/2010/main" val="2128828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8</a:t>
            </a:fld>
            <a:endParaRPr lang="en-US"/>
          </a:p>
        </p:txBody>
      </p:sp>
    </p:spTree>
    <p:extLst>
      <p:ext uri="{BB962C8B-B14F-4D97-AF65-F5344CB8AC3E}">
        <p14:creationId xmlns:p14="http://schemas.microsoft.com/office/powerpoint/2010/main" val="475919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EB1D8F8-8BE4-4B64-983D-B4020D6FE0A9}" type="slidenum">
              <a:rPr lang="en-US" smtClean="0"/>
              <a:pPr/>
              <a:t>12</a:t>
            </a:fld>
            <a:endParaRPr lang="en-US"/>
          </a:p>
        </p:txBody>
      </p:sp>
    </p:spTree>
    <p:extLst>
      <p:ext uri="{BB962C8B-B14F-4D97-AF65-F5344CB8AC3E}">
        <p14:creationId xmlns:p14="http://schemas.microsoft.com/office/powerpoint/2010/main" val="3441655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EB1D8F8-8BE4-4B64-983D-B4020D6FE0A9}" type="slidenum">
              <a:rPr lang="en-US" smtClean="0"/>
              <a:pPr/>
              <a:t>13</a:t>
            </a:fld>
            <a:endParaRPr lang="en-US"/>
          </a:p>
        </p:txBody>
      </p:sp>
    </p:spTree>
    <p:extLst>
      <p:ext uri="{BB962C8B-B14F-4D97-AF65-F5344CB8AC3E}">
        <p14:creationId xmlns:p14="http://schemas.microsoft.com/office/powerpoint/2010/main" val="3807982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EB1D8F8-8BE4-4B64-983D-B4020D6FE0A9}" type="slidenum">
              <a:rPr lang="en-US" smtClean="0"/>
              <a:pPr/>
              <a:t>14</a:t>
            </a:fld>
            <a:endParaRPr lang="en-US"/>
          </a:p>
        </p:txBody>
      </p:sp>
    </p:spTree>
    <p:extLst>
      <p:ext uri="{BB962C8B-B14F-4D97-AF65-F5344CB8AC3E}">
        <p14:creationId xmlns:p14="http://schemas.microsoft.com/office/powerpoint/2010/main" val="2807060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22</a:t>
            </a:fld>
            <a:endParaRPr lang="en-US"/>
          </a:p>
        </p:txBody>
      </p:sp>
    </p:spTree>
    <p:extLst>
      <p:ext uri="{BB962C8B-B14F-4D97-AF65-F5344CB8AC3E}">
        <p14:creationId xmlns:p14="http://schemas.microsoft.com/office/powerpoint/2010/main" val="1966387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4B9E30-CA2C-4718-948D-4F2424CD45EF}" type="slidenum">
              <a:rPr lang="en-US" smtClean="0"/>
              <a:pPr>
                <a:defRPr/>
              </a:pPr>
              <a:t>23</a:t>
            </a:fld>
            <a:endParaRPr lang="en-US"/>
          </a:p>
        </p:txBody>
      </p:sp>
    </p:spTree>
    <p:extLst>
      <p:ext uri="{BB962C8B-B14F-4D97-AF65-F5344CB8AC3E}">
        <p14:creationId xmlns:p14="http://schemas.microsoft.com/office/powerpoint/2010/main" val="20271583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g"/><Relationship Id="rId16"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image" Target="../media/image25.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9.png"/><Relationship Id="rId7" Type="http://schemas.openxmlformats.org/officeDocument/2006/relationships/image" Target="../media/image29.jpeg"/><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 Id="rId9" Type="http://schemas.openxmlformats.org/officeDocument/2006/relationships/image" Target="../media/image31.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7" name="Picture 56"/>
          <p:cNvPicPr>
            <a:picLocks noChangeAspect="1"/>
          </p:cNvPicPr>
          <p:nvPr userDrawn="1"/>
        </p:nvPicPr>
        <p:blipFill rotWithShape="1">
          <a:blip r:embed="rId2">
            <a:extLst>
              <a:ext uri="{28A0092B-C50C-407E-A947-70E740481C1C}">
                <a14:useLocalDpi xmlns:a14="http://schemas.microsoft.com/office/drawing/2010/main" val="0"/>
              </a:ext>
            </a:extLst>
          </a:blip>
          <a:srcRect l="18471" r="6509"/>
          <a:stretch/>
        </p:blipFill>
        <p:spPr>
          <a:xfrm>
            <a:off x="-1" y="0"/>
            <a:ext cx="9144001" cy="6856212"/>
          </a:xfrm>
          <a:prstGeom prst="rect">
            <a:avLst/>
          </a:prstGeom>
        </p:spPr>
      </p:pic>
      <p:sp>
        <p:nvSpPr>
          <p:cNvPr id="3074" name="Rectangle 2"/>
          <p:cNvSpPr>
            <a:spLocks noGrp="1" noChangeArrowheads="1"/>
          </p:cNvSpPr>
          <p:nvPr>
            <p:ph type="ctrTitle"/>
          </p:nvPr>
        </p:nvSpPr>
        <p:spPr bwMode="white">
          <a:xfrm>
            <a:off x="818526" y="5185046"/>
            <a:ext cx="6851943" cy="1026471"/>
          </a:xfrm>
        </p:spPr>
        <p:txBody>
          <a:bodyPr lIns="0" anchor="b" anchorCtr="0">
            <a:normAutofit/>
          </a:bodyPr>
          <a:lstStyle>
            <a:lvl1pPr algn="r">
              <a:defRPr lang="en-US" sz="3600" b="1" kern="1200" dirty="0" smtClean="0">
                <a:solidFill>
                  <a:schemeClr val="tx1">
                    <a:lumMod val="90000"/>
                    <a:lumOff val="10000"/>
                  </a:schemeClr>
                </a:solidFill>
                <a:effectLst>
                  <a:outerShdw blurRad="50800" dist="38100" dir="16200000" rotWithShape="0">
                    <a:prstClr val="black">
                      <a:alpha val="40000"/>
                    </a:prstClr>
                  </a:outerShdw>
                </a:effectLst>
                <a:latin typeface="Arial Narrow" pitchFamily="34" charset="0"/>
                <a:ea typeface="+mj-ea"/>
                <a:cs typeface="+mj-cs"/>
              </a:defRPr>
            </a:lvl1pPr>
          </a:lstStyle>
          <a:p>
            <a:endParaRPr lang="en-US" dirty="0"/>
          </a:p>
        </p:txBody>
      </p:sp>
      <p:sp>
        <p:nvSpPr>
          <p:cNvPr id="3075" name="Rectangle 3"/>
          <p:cNvSpPr>
            <a:spLocks noGrp="1" noChangeArrowheads="1"/>
          </p:cNvSpPr>
          <p:nvPr>
            <p:ph type="subTitle" idx="1"/>
          </p:nvPr>
        </p:nvSpPr>
        <p:spPr bwMode="white">
          <a:xfrm>
            <a:off x="818526" y="6227708"/>
            <a:ext cx="6851944" cy="320954"/>
          </a:xfrm>
          <a:noFill/>
        </p:spPr>
        <p:txBody>
          <a:bodyPr lIns="0"/>
          <a:lstStyle>
            <a:lvl1pPr marL="0" indent="0" algn="r">
              <a:spcBef>
                <a:spcPts val="400"/>
              </a:spcBef>
              <a:buFontTx/>
              <a:buNone/>
              <a:defRPr lang="en-US" sz="2400" b="0" kern="1200" dirty="0" smtClean="0">
                <a:solidFill>
                  <a:schemeClr val="bg2">
                    <a:lumMod val="50000"/>
                  </a:schemeClr>
                </a:solidFill>
                <a:effectLst/>
                <a:latin typeface="Arial Narrow" pitchFamily="34" charset="0"/>
                <a:ea typeface="+mj-ea"/>
                <a:cs typeface="+mj-cs"/>
              </a:defRPr>
            </a:lvl1pPr>
          </a:lstStyle>
          <a:p>
            <a:endParaRPr lang="en-US" dirty="0"/>
          </a:p>
        </p:txBody>
      </p:sp>
      <p:pic>
        <p:nvPicPr>
          <p:cNvPr id="24" name="Picture 2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33398" y="4295664"/>
            <a:ext cx="2266738" cy="556255"/>
          </a:xfrm>
          <a:prstGeom prst="rect">
            <a:avLst/>
          </a:prstGeom>
        </p:spPr>
      </p:pic>
      <p:sp>
        <p:nvSpPr>
          <p:cNvPr id="25" name="Slide Number Placeholder 1"/>
          <p:cNvSpPr txBox="1">
            <a:spLocks/>
          </p:cNvSpPr>
          <p:nvPr userDrawn="1"/>
        </p:nvSpPr>
        <p:spPr>
          <a:xfrm>
            <a:off x="0" y="6589715"/>
            <a:ext cx="2420513" cy="268287"/>
          </a:xfrm>
          <a:prstGeom prst="rect">
            <a:avLst/>
          </a:prstGeom>
        </p:spPr>
        <p:txBody>
          <a:bodyPr lIns="121899" tIns="60949" rIns="121899" bIns="60949"/>
          <a:lstStyle>
            <a:lvl1pPr>
              <a:defRPr sz="800"/>
            </a:lvl1p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800" dirty="0" smtClean="0">
                <a:solidFill>
                  <a:schemeClr val="bg1">
                    <a:lumMod val="65000"/>
                  </a:schemeClr>
                </a:solidFill>
                <a:latin typeface="Arial Narrow" pitchFamily="34" charset="0"/>
              </a:rPr>
              <a:t>©  2014 Bentley</a:t>
            </a:r>
            <a:r>
              <a:rPr lang="en-US" sz="800" baseline="0" dirty="0" smtClean="0">
                <a:solidFill>
                  <a:schemeClr val="bg1">
                    <a:lumMod val="65000"/>
                  </a:schemeClr>
                </a:solidFill>
                <a:latin typeface="Arial Narrow" pitchFamily="34" charset="0"/>
              </a:rPr>
              <a:t> Systems, Incorporated</a:t>
            </a:r>
            <a:endParaRPr lang="en-US" sz="800" dirty="0" smtClean="0">
              <a:solidFill>
                <a:schemeClr val="bg1">
                  <a:lumMod val="65000"/>
                </a:schemeClr>
              </a:solidFill>
              <a:latin typeface="Arial Narrow" pitchFamily="34" charset="0"/>
            </a:endParaRPr>
          </a:p>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sp>
        <p:nvSpPr>
          <p:cNvPr id="26" name="Rounded Rectangle 25"/>
          <p:cNvSpPr/>
          <p:nvPr userDrawn="1"/>
        </p:nvSpPr>
        <p:spPr bwMode="auto">
          <a:xfrm>
            <a:off x="3078416" y="4014956"/>
            <a:ext cx="1110960" cy="1111249"/>
          </a:xfrm>
          <a:prstGeom prst="roundRect">
            <a:avLst>
              <a:gd name="adj" fmla="val 8953"/>
            </a:avLst>
          </a:prstGeom>
          <a:blipFill dpi="0" rotWithShape="1">
            <a:blip r:embed="rId4"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7" name="Rounded Rectangle 26"/>
          <p:cNvSpPr/>
          <p:nvPr userDrawn="1"/>
        </p:nvSpPr>
        <p:spPr bwMode="auto">
          <a:xfrm>
            <a:off x="4208423" y="1754356"/>
            <a:ext cx="1110960" cy="1111249"/>
          </a:xfrm>
          <a:prstGeom prst="roundRect">
            <a:avLst>
              <a:gd name="adj" fmla="val 8953"/>
            </a:avLst>
          </a:prstGeom>
          <a:blipFill dpi="0" rotWithShape="1">
            <a:blip r:embed="rId5" cstate="screen">
              <a:extLst>
                <a:ext uri="{28A0092B-C50C-407E-A947-70E740481C1C}">
                  <a14:useLocalDpi xmlns:a14="http://schemas.microsoft.com/office/drawing/2010/main"/>
                </a:ext>
              </a:extLst>
            </a:blip>
            <a:srcRect/>
            <a:stretch>
              <a:fillRect t="-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8" name="Rounded Rectangle 27"/>
          <p:cNvSpPr/>
          <p:nvPr userDrawn="1"/>
        </p:nvSpPr>
        <p:spPr bwMode="auto">
          <a:xfrm>
            <a:off x="1948409" y="4014956"/>
            <a:ext cx="1110960" cy="1111249"/>
          </a:xfrm>
          <a:prstGeom prst="roundRect">
            <a:avLst>
              <a:gd name="adj" fmla="val 8953"/>
            </a:avLst>
          </a:prstGeom>
          <a:blipFill dpi="0" rotWithShape="1">
            <a:blip r:embed="rId4" cstate="screen">
              <a:extLst>
                <a:ext uri="{28A0092B-C50C-407E-A947-70E740481C1C}">
                  <a14:useLocalDpi xmlns:a14="http://schemas.microsoft.com/office/drawing/2010/main"/>
                </a:ext>
              </a:extLst>
            </a:blip>
            <a:srcRect/>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9" name="Rounded Rectangle 28"/>
          <p:cNvSpPr/>
          <p:nvPr userDrawn="1"/>
        </p:nvSpPr>
        <p:spPr bwMode="auto">
          <a:xfrm>
            <a:off x="3078416" y="1754356"/>
            <a:ext cx="1110960" cy="1111249"/>
          </a:xfrm>
          <a:prstGeom prst="roundRect">
            <a:avLst>
              <a:gd name="adj" fmla="val 8953"/>
            </a:avLst>
          </a:prstGeom>
          <a:blipFill dpi="0" rotWithShape="1">
            <a:blip r:embed="rId6" cstate="screen">
              <a:extLst>
                <a:ext uri="{28A0092B-C50C-407E-A947-70E740481C1C}">
                  <a14:useLocalDpi xmlns:a14="http://schemas.microsoft.com/office/drawing/2010/main"/>
                </a:ext>
              </a:extLst>
            </a:blip>
            <a:srcRect/>
            <a:stretch>
              <a:fillRect l="-100000" t="-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0" name="Rounded Rectangle 29"/>
          <p:cNvSpPr/>
          <p:nvPr userDrawn="1"/>
        </p:nvSpPr>
        <p:spPr bwMode="auto">
          <a:xfrm>
            <a:off x="1948413" y="2884660"/>
            <a:ext cx="1110960" cy="1111249"/>
          </a:xfrm>
          <a:prstGeom prst="roundRect">
            <a:avLst>
              <a:gd name="adj" fmla="val 8953"/>
            </a:avLst>
          </a:prstGeom>
          <a:solidFill>
            <a:srgbClr val="002A44"/>
          </a:solid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1" name="Rounded Rectangle 30"/>
          <p:cNvSpPr/>
          <p:nvPr userDrawn="1"/>
        </p:nvSpPr>
        <p:spPr bwMode="auto">
          <a:xfrm>
            <a:off x="1948413" y="1754356"/>
            <a:ext cx="1110960" cy="1111249"/>
          </a:xfrm>
          <a:prstGeom prst="roundRect">
            <a:avLst>
              <a:gd name="adj" fmla="val 8953"/>
            </a:avLst>
          </a:prstGeom>
          <a:blipFill dpi="0" rotWithShape="1">
            <a:blip r:embed="rId6" cstate="screen">
              <a:extLst>
                <a:ext uri="{28A0092B-C50C-407E-A947-70E740481C1C}">
                  <a14:useLocalDpi xmlns:a14="http://schemas.microsoft.com/office/drawing/2010/main"/>
                </a:ext>
              </a:extLst>
            </a:blip>
            <a:srcRect/>
            <a:stretch>
              <a:fillRect t="-100000"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2" name="Rounded Rectangle 31"/>
          <p:cNvSpPr/>
          <p:nvPr userDrawn="1"/>
        </p:nvSpPr>
        <p:spPr bwMode="auto">
          <a:xfrm>
            <a:off x="818406" y="2884660"/>
            <a:ext cx="1110960" cy="1111249"/>
          </a:xfrm>
          <a:prstGeom prst="roundRect">
            <a:avLst>
              <a:gd name="adj" fmla="val 8953"/>
            </a:avLst>
          </a:prstGeom>
          <a:blipFill dpi="0" rotWithShape="1">
            <a:blip r:embed="rId7" cstate="screen">
              <a:extLst>
                <a:ext uri="{28A0092B-C50C-407E-A947-70E740481C1C}">
                  <a14:useLocalDpi xmlns:a14="http://schemas.microsoft.com/office/drawing/2010/main"/>
                </a:ext>
              </a:extLst>
            </a:blip>
            <a:srcRect/>
            <a:stretch>
              <a:fillRect l="-135000" t="-100000" r="-120000" b="-5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3" name="Rounded Rectangle 32"/>
          <p:cNvSpPr/>
          <p:nvPr userDrawn="1"/>
        </p:nvSpPr>
        <p:spPr bwMode="auto">
          <a:xfrm>
            <a:off x="818406" y="1754356"/>
            <a:ext cx="1110960" cy="1111249"/>
          </a:xfrm>
          <a:prstGeom prst="roundRect">
            <a:avLst>
              <a:gd name="adj" fmla="val 8953"/>
            </a:avLst>
          </a:prstGeom>
          <a:blipFill dpi="0" rotWithShape="1">
            <a:blip r:embed="rId8"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4" name="Rounded Rectangle 33"/>
          <p:cNvSpPr/>
          <p:nvPr userDrawn="1"/>
        </p:nvSpPr>
        <p:spPr bwMode="auto">
          <a:xfrm>
            <a:off x="-311601" y="1754356"/>
            <a:ext cx="1110960" cy="1111249"/>
          </a:xfrm>
          <a:prstGeom prst="roundRect">
            <a:avLst>
              <a:gd name="adj" fmla="val 8953"/>
            </a:avLst>
          </a:prstGeom>
          <a:blipFill dpi="0" rotWithShape="1">
            <a:blip r:embed="rId8" cstate="screen">
              <a:extLst>
                <a:ext uri="{28A0092B-C50C-407E-A947-70E740481C1C}">
                  <a14:useLocalDpi xmlns:a14="http://schemas.microsoft.com/office/drawing/2010/main"/>
                </a:ext>
              </a:extLst>
            </a:blip>
            <a:srcRect/>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5" name="Rounded Rectangle 34"/>
          <p:cNvSpPr/>
          <p:nvPr userDrawn="1"/>
        </p:nvSpPr>
        <p:spPr bwMode="auto">
          <a:xfrm>
            <a:off x="6468433" y="2884660"/>
            <a:ext cx="1110960" cy="1111249"/>
          </a:xfrm>
          <a:prstGeom prst="roundRect">
            <a:avLst>
              <a:gd name="adj" fmla="val 8953"/>
            </a:avLst>
          </a:prstGeom>
          <a:blipFill dpi="0" rotWithShape="1">
            <a:blip r:embed="rId9" cstate="screen">
              <a:extLst>
                <a:ext uri="{28A0092B-C50C-407E-A947-70E740481C1C}">
                  <a14:useLocalDpi xmlns:a14="http://schemas.microsoft.com/office/drawing/2010/main"/>
                </a:ext>
              </a:extLst>
            </a:blip>
            <a:srcRect/>
            <a:stretch>
              <a:fillRect l="-50000" r="-50000" b="-5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6" name="Rounded Rectangle 35"/>
          <p:cNvSpPr/>
          <p:nvPr userDrawn="1"/>
        </p:nvSpPr>
        <p:spPr bwMode="auto">
          <a:xfrm>
            <a:off x="6468433" y="1754356"/>
            <a:ext cx="1110960" cy="1111249"/>
          </a:xfrm>
          <a:prstGeom prst="roundRect">
            <a:avLst>
              <a:gd name="adj" fmla="val 8953"/>
            </a:avLst>
          </a:prstGeom>
          <a:blipFill dpi="0" rotWithShape="1">
            <a:blip r:embed="rId10"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7" name="Rounded Rectangle 36"/>
          <p:cNvSpPr/>
          <p:nvPr userDrawn="1"/>
        </p:nvSpPr>
        <p:spPr bwMode="auto">
          <a:xfrm>
            <a:off x="5338426" y="1754356"/>
            <a:ext cx="1110960" cy="1111249"/>
          </a:xfrm>
          <a:prstGeom prst="roundRect">
            <a:avLst>
              <a:gd name="adj" fmla="val 8953"/>
            </a:avLst>
          </a:prstGeom>
          <a:blipFill dpi="0" rotWithShape="1">
            <a:blip r:embed="rId10" cstate="screen">
              <a:extLst>
                <a:ext uri="{28A0092B-C50C-407E-A947-70E740481C1C}">
                  <a14:useLocalDpi xmlns:a14="http://schemas.microsoft.com/office/drawing/2010/main"/>
                </a:ext>
              </a:extLst>
            </a:blip>
            <a:srcRect/>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8" name="Rounded Rectangle 37"/>
          <p:cNvSpPr/>
          <p:nvPr userDrawn="1"/>
        </p:nvSpPr>
        <p:spPr bwMode="auto">
          <a:xfrm>
            <a:off x="4208419" y="2884660"/>
            <a:ext cx="1110960" cy="1111249"/>
          </a:xfrm>
          <a:prstGeom prst="roundRect">
            <a:avLst>
              <a:gd name="adj" fmla="val 8953"/>
            </a:avLst>
          </a:prstGeom>
          <a:blipFill dpi="0" rotWithShape="1">
            <a:blip r:embed="rId11" cstate="screen">
              <a:extLst>
                <a:ext uri="{28A0092B-C50C-407E-A947-70E740481C1C}">
                  <a14:useLocalDpi xmlns:a14="http://schemas.microsoft.com/office/drawing/2010/main"/>
                </a:ext>
              </a:extLst>
            </a:blip>
            <a:srcRect/>
            <a:stretch>
              <a:fillRect l="-100000" t="-50000" r="-20000" b="-5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9" name="Rounded Rectangle 38"/>
          <p:cNvSpPr/>
          <p:nvPr userDrawn="1"/>
        </p:nvSpPr>
        <p:spPr bwMode="auto">
          <a:xfrm>
            <a:off x="3078416" y="2884660"/>
            <a:ext cx="1110960" cy="1111249"/>
          </a:xfrm>
          <a:prstGeom prst="roundRect">
            <a:avLst>
              <a:gd name="adj" fmla="val 8953"/>
            </a:avLst>
          </a:prstGeom>
          <a:blipFill dpi="0" rotWithShape="1">
            <a:blip r:embed="rId12" cstate="screen">
              <a:extLst>
                <a:ext uri="{28A0092B-C50C-407E-A947-70E740481C1C}">
                  <a14:useLocalDpi xmlns:a14="http://schemas.microsoft.com/office/drawing/2010/main"/>
                </a:ext>
              </a:extLst>
            </a:blip>
            <a:srcRect/>
            <a:stretch>
              <a:fillRect t="-50000" r="-124000" b="-5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0" name="Rounded Rectangle 39"/>
          <p:cNvSpPr/>
          <p:nvPr userDrawn="1"/>
        </p:nvSpPr>
        <p:spPr bwMode="auto">
          <a:xfrm>
            <a:off x="-311601" y="4014957"/>
            <a:ext cx="1110960" cy="1111249"/>
          </a:xfrm>
          <a:prstGeom prst="roundRect">
            <a:avLst>
              <a:gd name="adj" fmla="val 8953"/>
            </a:avLst>
          </a:prstGeom>
          <a:blipFill dpi="0" rotWithShape="1">
            <a:blip r:embed="rId13" cstate="screen">
              <a:extLst>
                <a:ext uri="{28A0092B-C50C-407E-A947-70E740481C1C}">
                  <a14:useLocalDpi xmlns:a14="http://schemas.microsoft.com/office/drawing/2010/main"/>
                </a:ext>
              </a:extLst>
            </a:blip>
            <a:srcRect/>
            <a:stretch>
              <a:fillRect t="-10000" r="-2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1" name="Rounded Rectangle 40"/>
          <p:cNvSpPr/>
          <p:nvPr userDrawn="1"/>
        </p:nvSpPr>
        <p:spPr bwMode="auto">
          <a:xfrm>
            <a:off x="4208423" y="623916"/>
            <a:ext cx="1110960" cy="1111249"/>
          </a:xfrm>
          <a:prstGeom prst="roundRect">
            <a:avLst>
              <a:gd name="adj" fmla="val 8953"/>
            </a:avLst>
          </a:prstGeom>
          <a:blipFill dpi="0" rotWithShape="1">
            <a:blip r:embed="rId5" cstate="screen">
              <a:extLst>
                <a:ext uri="{28A0092B-C50C-407E-A947-70E740481C1C}">
                  <a14:useLocalDpi xmlns:a14="http://schemas.microsoft.com/office/drawing/2010/main"/>
                </a:ext>
              </a:extLst>
            </a:blip>
            <a:srcRect/>
            <a:stretch>
              <a:fillRect b="-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2" name="Rounded Rectangle 41"/>
          <p:cNvSpPr/>
          <p:nvPr userDrawn="1"/>
        </p:nvSpPr>
        <p:spPr bwMode="auto">
          <a:xfrm>
            <a:off x="3078416" y="623916"/>
            <a:ext cx="1110960" cy="1111249"/>
          </a:xfrm>
          <a:prstGeom prst="roundRect">
            <a:avLst>
              <a:gd name="adj" fmla="val 8953"/>
            </a:avLst>
          </a:prstGeom>
          <a:blipFill>
            <a:blip r:embed="rId6" cstate="screen">
              <a:extLst>
                <a:ext uri="{28A0092B-C50C-407E-A947-70E740481C1C}">
                  <a14:useLocalDpi xmlns:a14="http://schemas.microsoft.com/office/drawing/2010/main"/>
                </a:ext>
              </a:extLst>
            </a:blip>
            <a:stretch>
              <a:fillRect l="-100000" b="-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3" name="Rounded Rectangle 42"/>
          <p:cNvSpPr/>
          <p:nvPr userDrawn="1"/>
        </p:nvSpPr>
        <p:spPr bwMode="auto">
          <a:xfrm>
            <a:off x="1948413" y="623916"/>
            <a:ext cx="1110960" cy="1111249"/>
          </a:xfrm>
          <a:prstGeom prst="roundRect">
            <a:avLst>
              <a:gd name="adj" fmla="val 8953"/>
            </a:avLst>
          </a:prstGeom>
          <a:blipFill dpi="0" rotWithShape="1">
            <a:blip r:embed="rId6" cstate="screen">
              <a:extLst>
                <a:ext uri="{28A0092B-C50C-407E-A947-70E740481C1C}">
                  <a14:useLocalDpi xmlns:a14="http://schemas.microsoft.com/office/drawing/2010/main"/>
                </a:ext>
              </a:extLst>
            </a:blip>
            <a:srcRect/>
            <a:stretch>
              <a:fillRect r="-100000" b="-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4" name="Rounded Rectangle 43"/>
          <p:cNvSpPr/>
          <p:nvPr userDrawn="1"/>
        </p:nvSpPr>
        <p:spPr bwMode="auto">
          <a:xfrm>
            <a:off x="6468433" y="623916"/>
            <a:ext cx="1110960" cy="1111249"/>
          </a:xfrm>
          <a:prstGeom prst="roundRect">
            <a:avLst>
              <a:gd name="adj" fmla="val 8953"/>
            </a:avLst>
          </a:prstGeom>
          <a:blipFill dpi="0" rotWithShape="1">
            <a:blip r:embed="rId14" cstate="screen">
              <a:extLst>
                <a:ext uri="{28A0092B-C50C-407E-A947-70E740481C1C}">
                  <a14:useLocalDpi xmlns:a14="http://schemas.microsoft.com/office/drawing/2010/main"/>
                </a:ext>
              </a:extLst>
            </a:blip>
            <a:srcRect/>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5" name="Rounded Rectangle 44"/>
          <p:cNvSpPr/>
          <p:nvPr userDrawn="1"/>
        </p:nvSpPr>
        <p:spPr bwMode="auto">
          <a:xfrm>
            <a:off x="5338426" y="623916"/>
            <a:ext cx="1110960" cy="1111249"/>
          </a:xfrm>
          <a:prstGeom prst="roundRect">
            <a:avLst>
              <a:gd name="adj" fmla="val 8953"/>
            </a:avLst>
          </a:prstGeom>
          <a:solidFill>
            <a:srgbClr val="55A51C"/>
          </a:solid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6" name="Rounded Rectangle 45"/>
          <p:cNvSpPr/>
          <p:nvPr userDrawn="1"/>
        </p:nvSpPr>
        <p:spPr bwMode="auto">
          <a:xfrm>
            <a:off x="7597967" y="623916"/>
            <a:ext cx="1110960" cy="1111249"/>
          </a:xfrm>
          <a:prstGeom prst="roundRect">
            <a:avLst>
              <a:gd name="adj" fmla="val 8953"/>
            </a:avLst>
          </a:prstGeom>
          <a:blipFill dpi="0" rotWithShape="1">
            <a:blip r:embed="rId14"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7" name="Rounded Rectangle 46"/>
          <p:cNvSpPr/>
          <p:nvPr userDrawn="1"/>
        </p:nvSpPr>
        <p:spPr bwMode="auto">
          <a:xfrm>
            <a:off x="3078416" y="-506382"/>
            <a:ext cx="1110960" cy="1111249"/>
          </a:xfrm>
          <a:prstGeom prst="roundRect">
            <a:avLst>
              <a:gd name="adj" fmla="val 8953"/>
            </a:avLst>
          </a:prstGeom>
          <a:solidFill>
            <a:srgbClr val="A6AFB7"/>
          </a:solid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8" name="Rounded Rectangle 47"/>
          <p:cNvSpPr/>
          <p:nvPr userDrawn="1"/>
        </p:nvSpPr>
        <p:spPr bwMode="auto">
          <a:xfrm>
            <a:off x="818406" y="-506382"/>
            <a:ext cx="1110960" cy="1111249"/>
          </a:xfrm>
          <a:prstGeom prst="roundRect">
            <a:avLst>
              <a:gd name="adj" fmla="val 8953"/>
            </a:avLst>
          </a:prstGeom>
          <a:blipFill dpi="0" rotWithShape="1">
            <a:blip r:embed="rId15" cstate="screen">
              <a:extLst>
                <a:ext uri="{28A0092B-C50C-407E-A947-70E740481C1C}">
                  <a14:useLocalDpi xmlns:a14="http://schemas.microsoft.com/office/drawing/2010/main"/>
                </a:ext>
              </a:extLst>
            </a:blip>
            <a:srcRect/>
            <a:stretch>
              <a:fillRect l="-100000" t="-75000" r="-50000" b="-7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49" name="Rounded Rectangle 48"/>
          <p:cNvSpPr/>
          <p:nvPr userDrawn="1"/>
        </p:nvSpPr>
        <p:spPr bwMode="auto">
          <a:xfrm>
            <a:off x="6468433" y="-506382"/>
            <a:ext cx="1110960" cy="1111249"/>
          </a:xfrm>
          <a:prstGeom prst="roundRect">
            <a:avLst>
              <a:gd name="adj" fmla="val 8953"/>
            </a:avLst>
          </a:prstGeom>
          <a:blipFill dpi="0" rotWithShape="1">
            <a:blip r:embed="rId16"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50" name="Rounded Rectangle 49"/>
          <p:cNvSpPr/>
          <p:nvPr userDrawn="1"/>
        </p:nvSpPr>
        <p:spPr bwMode="auto">
          <a:xfrm>
            <a:off x="5338426" y="-506382"/>
            <a:ext cx="1110960" cy="1111249"/>
          </a:xfrm>
          <a:prstGeom prst="roundRect">
            <a:avLst>
              <a:gd name="adj" fmla="val 8953"/>
            </a:avLst>
          </a:prstGeom>
          <a:blipFill>
            <a:blip r:embed="rId16" cstate="screen">
              <a:extLst>
                <a:ext uri="{28A0092B-C50C-407E-A947-70E740481C1C}">
                  <a14:useLocalDpi xmlns:a14="http://schemas.microsoft.com/office/drawing/2010/main"/>
                </a:ext>
              </a:extLst>
            </a:blip>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51" name="Rounded Rectangle 50"/>
          <p:cNvSpPr/>
          <p:nvPr userDrawn="1"/>
        </p:nvSpPr>
        <p:spPr bwMode="auto">
          <a:xfrm>
            <a:off x="-311601" y="623916"/>
            <a:ext cx="1110960" cy="1111249"/>
          </a:xfrm>
          <a:prstGeom prst="roundRect">
            <a:avLst>
              <a:gd name="adj" fmla="val 8953"/>
            </a:avLst>
          </a:prstGeom>
          <a:blipFill dpi="0" rotWithShape="1">
            <a:blip r:embed="rId17" cstate="screen">
              <a:extLst>
                <a:ext uri="{28A0092B-C50C-407E-A947-70E740481C1C}">
                  <a14:useLocalDpi xmlns:a14="http://schemas.microsoft.com/office/drawing/2010/main"/>
                </a:ext>
              </a:extLst>
            </a:blip>
            <a:srcRect/>
            <a:stretch>
              <a:fillRect l="-50000" t="-25000" r="-100000" b="-5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Tree>
    <p:extLst>
      <p:ext uri="{BB962C8B-B14F-4D97-AF65-F5344CB8AC3E}">
        <p14:creationId xmlns:p14="http://schemas.microsoft.com/office/powerpoint/2010/main" val="456004594"/>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dy - Graphic Lef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381000" y="1447800"/>
            <a:ext cx="3962400" cy="4648200"/>
          </a:xfrm>
          <a:solidFill>
            <a:schemeClr val="bg2">
              <a:lumMod val="40000"/>
              <a:lumOff val="60000"/>
            </a:schemeClr>
          </a:solidFill>
        </p:spPr>
        <p:txBody>
          <a:bodyPr bIns="731520" anchor="ctr" anchorCtr="1"/>
          <a:lstStyle>
            <a:lvl1pPr marL="0" indent="0">
              <a:buNone/>
              <a:defRPr baseline="0"/>
            </a:lvl1pPr>
          </a:lstStyle>
          <a:p>
            <a:r>
              <a:rPr lang="en-US" dirty="0" smtClean="0"/>
              <a:t>Graphic / Photo</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90768"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7" descr="\\psf\Home\Graphic Tank\Bentley_Formats_Final.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8000" contrast="-3000"/>
                    </a14:imgEffect>
                  </a14:imgLayer>
                </a14:imgProps>
              </a:ext>
              <a:ext uri="{28A0092B-C50C-407E-A947-70E740481C1C}">
                <a14:useLocalDpi xmlns:a14="http://schemas.microsoft.com/office/drawing/2010/main"/>
              </a:ext>
            </a:extLst>
          </a:blip>
          <a:srcRect t="12917" b="85660"/>
          <a:stretch/>
        </p:blipFill>
        <p:spPr bwMode="auto">
          <a:xfrm>
            <a:off x="0" y="1095375"/>
            <a:ext cx="9144000" cy="9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94457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dy - Graphic Left (no line)">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381000" y="1447800"/>
            <a:ext cx="3962400" cy="4648200"/>
          </a:xfrm>
          <a:solidFill>
            <a:schemeClr val="bg2">
              <a:lumMod val="40000"/>
              <a:lumOff val="60000"/>
            </a:schemeClr>
          </a:solidFill>
        </p:spPr>
        <p:txBody>
          <a:bodyPr bIns="731520" anchor="ctr" anchorCtr="1"/>
          <a:lstStyle>
            <a:lvl1pPr marL="0" indent="0">
              <a:buNone/>
              <a:defRPr baseline="0"/>
            </a:lvl1pPr>
          </a:lstStyle>
          <a:p>
            <a:r>
              <a:rPr lang="en-US" dirty="0" smtClean="0"/>
              <a:t>Graphic / Photo</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90768"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858508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Body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7" descr="\\psf\Home\Graphic Tank\Bentley_Formats_Final.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8000" contrast="-3000"/>
                    </a14:imgEffect>
                  </a14:imgLayer>
                </a14:imgProps>
              </a:ext>
              <a:ext uri="{28A0092B-C50C-407E-A947-70E740481C1C}">
                <a14:useLocalDpi xmlns:a14="http://schemas.microsoft.com/office/drawing/2010/main"/>
              </a:ext>
            </a:extLst>
          </a:blip>
          <a:srcRect t="12917" b="85660"/>
          <a:stretch/>
        </p:blipFill>
        <p:spPr bwMode="auto">
          <a:xfrm>
            <a:off x="0" y="1095375"/>
            <a:ext cx="9144000" cy="9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4676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Body - Title Only (no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26629630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433085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5" name="Content Placeholder 4"/>
          <p:cNvSpPr>
            <a:spLocks noGrp="1"/>
          </p:cNvSpPr>
          <p:nvPr>
            <p:ph sz="quarter" idx="10"/>
          </p:nvPr>
        </p:nvSpPr>
        <p:spPr>
          <a:xfrm>
            <a:off x="370114" y="1394031"/>
            <a:ext cx="8383361" cy="4557713"/>
          </a:xfrm>
        </p:spPr>
        <p:txBody>
          <a:bodyPr/>
          <a:lstStyle>
            <a:lvl1pPr>
              <a:defRPr sz="2000"/>
            </a:lvl1pPr>
            <a:lvl2pPr>
              <a:defRPr sz="1800" baseline="0"/>
            </a:lvl2pPr>
            <a:lvl3pPr>
              <a:defRPr sz="1600"/>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Tree>
    <p:extLst>
      <p:ext uri="{BB962C8B-B14F-4D97-AF65-F5344CB8AC3E}">
        <p14:creationId xmlns:p14="http://schemas.microsoft.com/office/powerpoint/2010/main" val="274336465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90000"/>
              </a:lnSpc>
              <a:defRPr sz="2800"/>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lnSpc>
                <a:spcPct val="90000"/>
              </a:lnSpc>
              <a:spcBef>
                <a:spcPts val="1600"/>
              </a:spcBef>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p:txBody>
      </p:sp>
      <p:sp>
        <p:nvSpPr>
          <p:cNvPr id="4" name="Rectangle 6"/>
          <p:cNvSpPr>
            <a:spLocks noGrp="1" noChangeArrowheads="1"/>
          </p:cNvSpPr>
          <p:nvPr>
            <p:ph type="sldNum" sz="quarter" idx="10"/>
          </p:nvPr>
        </p:nvSpPr>
        <p:spPr>
          <a:xfrm>
            <a:off x="228600" y="6589713"/>
            <a:ext cx="2971800" cy="268287"/>
          </a:xfrm>
          <a:prstGeom prst="rect">
            <a:avLst/>
          </a:prstGeom>
          <a:ln/>
        </p:spPr>
        <p:txBody>
          <a:bodyPr/>
          <a:lstStyle>
            <a:lvl1pPr>
              <a:defRPr/>
            </a:lvl1pPr>
          </a:lstStyle>
          <a:p>
            <a:pPr>
              <a:defRPr/>
            </a:pPr>
            <a:fld id="{FEB21016-A4FE-4E10-A99F-2F1EB547006C}" type="slidenum">
              <a:rPr lang="en-US"/>
              <a:pPr>
                <a:defRPr/>
              </a:pPr>
              <a:t>‹#›</a:t>
            </a:fld>
            <a:r>
              <a:rPr lang="en-US">
                <a:solidFill>
                  <a:schemeClr val="bg1"/>
                </a:solidFill>
              </a:rPr>
              <a:t> | WWW.BENTLEY.COM</a:t>
            </a:r>
          </a:p>
        </p:txBody>
      </p:sp>
    </p:spTree>
    <p:extLst>
      <p:ext uri="{BB962C8B-B14F-4D97-AF65-F5344CB8AC3E}">
        <p14:creationId xmlns:p14="http://schemas.microsoft.com/office/powerpoint/2010/main" val="11555204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2" name="Picture 21"/>
          <p:cNvPicPr>
            <a:picLocks noChangeAspect="1"/>
          </p:cNvPicPr>
          <p:nvPr userDrawn="1"/>
        </p:nvPicPr>
        <p:blipFill rotWithShape="1">
          <a:blip r:embed="rId2">
            <a:extLst>
              <a:ext uri="{28A0092B-C50C-407E-A947-70E740481C1C}">
                <a14:useLocalDpi xmlns:a14="http://schemas.microsoft.com/office/drawing/2010/main" val="0"/>
              </a:ext>
            </a:extLst>
          </a:blip>
          <a:srcRect l="18471" r="6509"/>
          <a:stretch/>
        </p:blipFill>
        <p:spPr>
          <a:xfrm>
            <a:off x="-1" y="0"/>
            <a:ext cx="9144001" cy="6856212"/>
          </a:xfrm>
          <a:prstGeom prst="rect">
            <a:avLst/>
          </a:prstGeom>
        </p:spPr>
      </p:pic>
      <p:sp>
        <p:nvSpPr>
          <p:cNvPr id="2" name="Title 1"/>
          <p:cNvSpPr>
            <a:spLocks noGrp="1"/>
          </p:cNvSpPr>
          <p:nvPr>
            <p:ph type="title"/>
          </p:nvPr>
        </p:nvSpPr>
        <p:spPr>
          <a:xfrm>
            <a:off x="2256506" y="2044009"/>
            <a:ext cx="6404165" cy="1362075"/>
          </a:xfrm>
        </p:spPr>
        <p:txBody>
          <a:bodyPr anchor="b"/>
          <a:lstStyle>
            <a:lvl1pPr algn="l">
              <a:defRPr sz="3600" b="1" cap="none">
                <a:effectLst>
                  <a:outerShdw blurRad="50800" dist="38100" dir="16200000" rotWithShape="0">
                    <a:prstClr val="black">
                      <a:alpha val="40000"/>
                    </a:prstClr>
                  </a:outerShdw>
                </a:effectLst>
              </a:defRPr>
            </a:lvl1pPr>
          </a:lstStyle>
          <a:p>
            <a:endParaRPr lang="en-US" dirty="0"/>
          </a:p>
        </p:txBody>
      </p:sp>
      <p:sp>
        <p:nvSpPr>
          <p:cNvPr id="3" name="Text Placeholder 2"/>
          <p:cNvSpPr>
            <a:spLocks noGrp="1"/>
          </p:cNvSpPr>
          <p:nvPr>
            <p:ph type="body" idx="1"/>
          </p:nvPr>
        </p:nvSpPr>
        <p:spPr>
          <a:xfrm>
            <a:off x="2256506" y="3469739"/>
            <a:ext cx="6404165" cy="562869"/>
          </a:xfrm>
        </p:spPr>
        <p:txBody>
          <a:bodyPr/>
          <a:lstStyle>
            <a:lvl1pPr marL="0" indent="0">
              <a:buNone/>
              <a:defRPr sz="2400">
                <a:solidFill>
                  <a:schemeClr val="bg2">
                    <a:lumMod val="5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Slide Number Placeholder 1"/>
          <p:cNvSpPr txBox="1">
            <a:spLocks/>
          </p:cNvSpPr>
          <p:nvPr userDrawn="1"/>
        </p:nvSpPr>
        <p:spPr>
          <a:xfrm>
            <a:off x="228600" y="6549957"/>
            <a:ext cx="3576484" cy="268287"/>
          </a:xfrm>
          <a:prstGeom prst="rect">
            <a:avLst/>
          </a:prstGeom>
        </p:spPr>
        <p:txBody>
          <a:bodyPr/>
          <a:lstStyle>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401AE62-ACEE-4CBF-ABCE-6DEA53F53216}" type="slidenum">
              <a:rPr kumimoji="0" lang="en-US" sz="900" b="1" i="0" u="none" strike="noStrike" kern="1200" cap="none" spc="0" normalizeH="0" baseline="0" noProof="0" smtClean="0">
                <a:ln>
                  <a:noFill/>
                </a:ln>
                <a:solidFill>
                  <a:schemeClr val="tx1">
                    <a:lumMod val="90000"/>
                    <a:lumOff val="10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800" b="0" i="0" u="none" strike="noStrike" kern="1200" cap="none" spc="0" normalizeH="0" baseline="0" noProof="0" dirty="0" smtClean="0">
                <a:ln>
                  <a:noFill/>
                </a:ln>
                <a:solidFill>
                  <a:srgbClr val="92D050"/>
                </a:solidFill>
                <a:effectLst/>
                <a:uLnTx/>
                <a:uFillTx/>
                <a:latin typeface="+mn-lt"/>
                <a:ea typeface="+mn-ea"/>
                <a:cs typeface="+mn-cs"/>
              </a:rPr>
              <a:t>    </a:t>
            </a:r>
            <a:r>
              <a:rPr kumimoji="0" lang="en-US" sz="800" b="0" i="0" u="none" strike="noStrike" kern="1200" cap="none" spc="0" normalizeH="0" baseline="0" noProof="0" dirty="0" smtClean="0">
                <a:ln>
                  <a:noFill/>
                </a:ln>
                <a:solidFill>
                  <a:schemeClr val="bg1">
                    <a:lumMod val="65000"/>
                  </a:schemeClr>
                </a:solidFill>
                <a:effectLst/>
                <a:uLnTx/>
                <a:uFillTx/>
                <a:latin typeface="+mn-lt"/>
                <a:ea typeface="+mn-ea"/>
                <a:cs typeface="+mn-cs"/>
              </a:rPr>
              <a:t>|   WWW.BENTLEY.COM    |    </a:t>
            </a:r>
            <a:r>
              <a:rPr lang="en-US" sz="800" dirty="0" smtClean="0">
                <a:solidFill>
                  <a:schemeClr val="bg1">
                    <a:lumMod val="65000"/>
                  </a:schemeClr>
                </a:solidFill>
                <a:latin typeface="Arial Narrow" pitchFamily="34" charset="0"/>
              </a:rPr>
              <a:t>©  2014 Bentley</a:t>
            </a:r>
            <a:r>
              <a:rPr lang="en-US" sz="800" baseline="0" dirty="0" smtClean="0">
                <a:solidFill>
                  <a:schemeClr val="bg1">
                    <a:lumMod val="65000"/>
                  </a:schemeClr>
                </a:solidFill>
                <a:latin typeface="Arial Narrow" pitchFamily="34" charset="0"/>
              </a:rPr>
              <a:t> Systems, Incorporated</a:t>
            </a:r>
            <a:endParaRPr lang="en-US" sz="800" dirty="0" smtClean="0">
              <a:solidFill>
                <a:schemeClr val="bg1">
                  <a:lumMod val="65000"/>
                </a:schemeClr>
              </a:solidFill>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pic>
        <p:nvPicPr>
          <p:cNvPr id="13" name="Picture 3" descr="\\psf\Home\Graphic Tank\Bentley 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551173" y="6421011"/>
            <a:ext cx="1336151" cy="328662"/>
          </a:xfrm>
          <a:prstGeom prst="rect">
            <a:avLst/>
          </a:prstGeom>
          <a:noFill/>
          <a:extLst>
            <a:ext uri="{909E8E84-426E-40DD-AFC4-6F175D3DCCD1}">
              <a14:hiddenFill xmlns:a14="http://schemas.microsoft.com/office/drawing/2010/main">
                <a:solidFill>
                  <a:srgbClr val="FFFFFF"/>
                </a:solidFill>
              </a14:hiddenFill>
            </a:ext>
          </a:extLst>
        </p:spPr>
      </p:pic>
      <p:sp>
        <p:nvSpPr>
          <p:cNvPr id="15" name="Rounded Rectangle 14"/>
          <p:cNvSpPr/>
          <p:nvPr userDrawn="1"/>
        </p:nvSpPr>
        <p:spPr bwMode="auto">
          <a:xfrm>
            <a:off x="825123" y="4213227"/>
            <a:ext cx="1110960" cy="1111249"/>
          </a:xfrm>
          <a:prstGeom prst="roundRect">
            <a:avLst>
              <a:gd name="adj" fmla="val 8953"/>
            </a:avLst>
          </a:prstGeom>
          <a:blipFill dpi="0" rotWithShape="1">
            <a:blip r:embed="rId4" cstate="screen">
              <a:extLst>
                <a:ext uri="{28A0092B-C50C-407E-A947-70E740481C1C}">
                  <a14:useLocalDpi xmlns:a14="http://schemas.microsoft.com/office/drawing/2010/main"/>
                </a:ext>
              </a:extLst>
            </a:blip>
            <a:srcRect/>
            <a:stretch>
              <a:fillRect l="-25000" r="-1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16" name="Rounded Rectangle 15"/>
          <p:cNvSpPr/>
          <p:nvPr userDrawn="1"/>
        </p:nvSpPr>
        <p:spPr bwMode="auto">
          <a:xfrm>
            <a:off x="825123" y="3082923"/>
            <a:ext cx="1110960" cy="1111249"/>
          </a:xfrm>
          <a:prstGeom prst="roundRect">
            <a:avLst>
              <a:gd name="adj" fmla="val 8953"/>
            </a:avLst>
          </a:prstGeom>
          <a:blipFill dpi="0" rotWithShape="1">
            <a:blip r:embed="rId5" cstate="screen">
              <a:extLst>
                <a:ext uri="{28A0092B-C50C-407E-A947-70E740481C1C}">
                  <a14:useLocalDpi xmlns:a14="http://schemas.microsoft.com/office/drawing/2010/main"/>
                </a:ext>
              </a:extLst>
            </a:blip>
            <a:srcRect/>
            <a:stretch>
              <a:fillRect l="-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17" name="Rounded Rectangle 16"/>
          <p:cNvSpPr/>
          <p:nvPr userDrawn="1"/>
        </p:nvSpPr>
        <p:spPr bwMode="auto">
          <a:xfrm>
            <a:off x="-304884" y="4213227"/>
            <a:ext cx="1110960" cy="1111249"/>
          </a:xfrm>
          <a:prstGeom prst="roundRect">
            <a:avLst>
              <a:gd name="adj" fmla="val 8953"/>
            </a:avLst>
          </a:prstGeom>
          <a:blipFill dpi="0" rotWithShape="1">
            <a:blip r:embed="rId6" cstate="screen">
              <a:extLst>
                <a:ext uri="{28A0092B-C50C-407E-A947-70E740481C1C}">
                  <a14:useLocalDpi xmlns:a14="http://schemas.microsoft.com/office/drawing/2010/main"/>
                </a:ext>
              </a:extLst>
            </a:blip>
            <a:srcRect/>
            <a:stretch>
              <a:fillRect l="-25000" r="-7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18" name="Rounded Rectangle 17"/>
          <p:cNvSpPr/>
          <p:nvPr userDrawn="1"/>
        </p:nvSpPr>
        <p:spPr bwMode="auto">
          <a:xfrm>
            <a:off x="-304884" y="3082923"/>
            <a:ext cx="1110960" cy="1111249"/>
          </a:xfrm>
          <a:prstGeom prst="roundRect">
            <a:avLst>
              <a:gd name="adj" fmla="val 8953"/>
            </a:avLst>
          </a:prstGeom>
          <a:blipFill dpi="0" rotWithShape="1">
            <a:blip r:embed="rId5" cstate="screen">
              <a:extLst>
                <a:ext uri="{28A0092B-C50C-407E-A947-70E740481C1C}">
                  <a14:useLocalDpi xmlns:a14="http://schemas.microsoft.com/office/drawing/2010/main"/>
                </a:ext>
              </a:extLst>
            </a:blip>
            <a:srcRect/>
            <a:stretch>
              <a:fillRect r="-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19" name="Rounded Rectangle 18"/>
          <p:cNvSpPr/>
          <p:nvPr userDrawn="1"/>
        </p:nvSpPr>
        <p:spPr bwMode="auto">
          <a:xfrm>
            <a:off x="-304884" y="5343524"/>
            <a:ext cx="1110960" cy="1111249"/>
          </a:xfrm>
          <a:prstGeom prst="roundRect">
            <a:avLst>
              <a:gd name="adj" fmla="val 8953"/>
            </a:avLst>
          </a:prstGeom>
          <a:blipFill dpi="0" rotWithShape="1">
            <a:blip r:embed="rId7" cstate="screen">
              <a:extLst>
                <a:ext uri="{28A0092B-C50C-407E-A947-70E740481C1C}">
                  <a14:useLocalDpi xmlns:a14="http://schemas.microsoft.com/office/drawing/2010/main"/>
                </a:ext>
              </a:extLst>
            </a:blip>
            <a:srcRect/>
            <a:stretch>
              <a:fillRect l="-75000" t="-15000" r="-7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0" name="Rounded Rectangle 19"/>
          <p:cNvSpPr/>
          <p:nvPr userDrawn="1"/>
        </p:nvSpPr>
        <p:spPr bwMode="auto">
          <a:xfrm>
            <a:off x="825123" y="1952483"/>
            <a:ext cx="1110960" cy="1111249"/>
          </a:xfrm>
          <a:prstGeom prst="roundRect">
            <a:avLst>
              <a:gd name="adj" fmla="val 8953"/>
            </a:avLst>
          </a:prstGeom>
          <a:blipFill dpi="0" rotWithShape="1">
            <a:blip r:embed="rId8" cstate="screen">
              <a:extLst>
                <a:ext uri="{28A0092B-C50C-407E-A947-70E740481C1C}">
                  <a14:useLocalDpi xmlns:a14="http://schemas.microsoft.com/office/drawing/2010/main"/>
                </a:ext>
              </a:extLst>
            </a:blip>
            <a:srcRect/>
            <a:stretch>
              <a:fillRect r="-6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1" name="Rounded Rectangle 20"/>
          <p:cNvSpPr/>
          <p:nvPr userDrawn="1"/>
        </p:nvSpPr>
        <p:spPr bwMode="auto">
          <a:xfrm>
            <a:off x="-304884" y="822185"/>
            <a:ext cx="1110960" cy="1111249"/>
          </a:xfrm>
          <a:prstGeom prst="roundRect">
            <a:avLst>
              <a:gd name="adj" fmla="val 8953"/>
            </a:avLst>
          </a:prstGeom>
          <a:blipFill dpi="0" rotWithShape="1">
            <a:blip r:embed="rId9" cstate="screen">
              <a:extLst>
                <a:ext uri="{28A0092B-C50C-407E-A947-70E740481C1C}">
                  <a14:useLocalDpi xmlns:a14="http://schemas.microsoft.com/office/drawing/2010/main"/>
                </a:ext>
              </a:extLst>
            </a:blip>
            <a:srcRect/>
            <a:stretch>
              <a:fillRect/>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Tree>
    <p:extLst>
      <p:ext uri="{BB962C8B-B14F-4D97-AF65-F5344CB8AC3E}">
        <p14:creationId xmlns:p14="http://schemas.microsoft.com/office/powerpoint/2010/main" val="60976213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 people images">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a:extLst>
              <a:ext uri="{28A0092B-C50C-407E-A947-70E740481C1C}">
                <a14:useLocalDpi xmlns:a14="http://schemas.microsoft.com/office/drawing/2010/main" val="0"/>
              </a:ext>
            </a:extLst>
          </a:blip>
          <a:srcRect l="18471" r="6509"/>
          <a:stretch/>
        </p:blipFill>
        <p:spPr>
          <a:xfrm>
            <a:off x="-1" y="0"/>
            <a:ext cx="9144001" cy="6856212"/>
          </a:xfrm>
          <a:prstGeom prst="rect">
            <a:avLst/>
          </a:prstGeom>
        </p:spPr>
      </p:pic>
      <p:sp>
        <p:nvSpPr>
          <p:cNvPr id="3" name="Text Placeholder 2"/>
          <p:cNvSpPr>
            <a:spLocks noGrp="1"/>
          </p:cNvSpPr>
          <p:nvPr>
            <p:ph type="body" idx="1"/>
          </p:nvPr>
        </p:nvSpPr>
        <p:spPr>
          <a:xfrm>
            <a:off x="2256506" y="3469739"/>
            <a:ext cx="6404165" cy="562869"/>
          </a:xfrm>
        </p:spPr>
        <p:txBody>
          <a:bodyPr/>
          <a:lstStyle>
            <a:lvl1pPr marL="0" indent="0">
              <a:buNone/>
              <a:defRPr sz="2400">
                <a:solidFill>
                  <a:schemeClr val="bg2">
                    <a:lumMod val="50000"/>
                  </a:schemeClr>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smtClean="0"/>
          </a:p>
        </p:txBody>
      </p:sp>
      <p:sp>
        <p:nvSpPr>
          <p:cNvPr id="5" name="Slide Number Placeholder 1"/>
          <p:cNvSpPr txBox="1">
            <a:spLocks/>
          </p:cNvSpPr>
          <p:nvPr userDrawn="1"/>
        </p:nvSpPr>
        <p:spPr>
          <a:xfrm>
            <a:off x="228600" y="6549957"/>
            <a:ext cx="3576484" cy="268287"/>
          </a:xfrm>
          <a:prstGeom prst="rect">
            <a:avLst/>
          </a:prstGeom>
        </p:spPr>
        <p:txBody>
          <a:bodyPr/>
          <a:lstStyle>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401AE62-ACEE-4CBF-ABCE-6DEA53F53216}" type="slidenum">
              <a:rPr kumimoji="0" lang="en-US" sz="900" b="1" i="0" u="none" strike="noStrike" kern="1200" cap="none" spc="0" normalizeH="0" baseline="0" noProof="0" smtClean="0">
                <a:ln>
                  <a:noFill/>
                </a:ln>
                <a:solidFill>
                  <a:schemeClr val="tx1">
                    <a:lumMod val="90000"/>
                    <a:lumOff val="10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900" b="1" i="0" u="none" strike="noStrike" kern="1200" cap="none" spc="0" normalizeH="0" baseline="0" noProof="0" dirty="0" smtClean="0">
                <a:ln>
                  <a:noFill/>
                </a:ln>
                <a:solidFill>
                  <a:schemeClr val="tx1">
                    <a:lumMod val="90000"/>
                    <a:lumOff val="10000"/>
                  </a:schemeClr>
                </a:solidFill>
                <a:effectLst/>
                <a:uLnTx/>
                <a:uFillTx/>
                <a:latin typeface="+mn-lt"/>
                <a:ea typeface="+mn-ea"/>
                <a:cs typeface="+mn-cs"/>
              </a:rPr>
              <a:t> </a:t>
            </a:r>
            <a:r>
              <a:rPr kumimoji="0" lang="en-US" sz="800" b="0" i="0" u="none" strike="noStrike" kern="1200" cap="none" spc="0" normalizeH="0" baseline="0" noProof="0" dirty="0" smtClean="0">
                <a:ln>
                  <a:noFill/>
                </a:ln>
                <a:solidFill>
                  <a:srgbClr val="92D050"/>
                </a:solidFill>
                <a:effectLst/>
                <a:uLnTx/>
                <a:uFillTx/>
                <a:latin typeface="+mn-lt"/>
                <a:ea typeface="+mn-ea"/>
                <a:cs typeface="+mn-cs"/>
              </a:rPr>
              <a:t>   </a:t>
            </a:r>
            <a:r>
              <a:rPr kumimoji="0" lang="en-US" sz="800" b="0" i="0" u="none" strike="noStrike" kern="1200" cap="none" spc="0" normalizeH="0" baseline="0" noProof="0" dirty="0" smtClean="0">
                <a:ln>
                  <a:noFill/>
                </a:ln>
                <a:solidFill>
                  <a:schemeClr val="bg1">
                    <a:lumMod val="65000"/>
                  </a:schemeClr>
                </a:solidFill>
                <a:effectLst/>
                <a:uLnTx/>
                <a:uFillTx/>
                <a:latin typeface="+mn-lt"/>
                <a:ea typeface="+mn-ea"/>
                <a:cs typeface="+mn-cs"/>
              </a:rPr>
              <a:t>|   WWW.BENTLEY.COM    |    </a:t>
            </a:r>
            <a:r>
              <a:rPr lang="en-US" sz="800" dirty="0" smtClean="0">
                <a:solidFill>
                  <a:schemeClr val="bg1">
                    <a:lumMod val="65000"/>
                  </a:schemeClr>
                </a:solidFill>
                <a:latin typeface="Arial Narrow" pitchFamily="34" charset="0"/>
              </a:rPr>
              <a:t>©  2014 Bentley</a:t>
            </a:r>
            <a:r>
              <a:rPr lang="en-US" sz="800" baseline="0" dirty="0" smtClean="0">
                <a:solidFill>
                  <a:schemeClr val="bg1">
                    <a:lumMod val="65000"/>
                  </a:schemeClr>
                </a:solidFill>
                <a:latin typeface="Arial Narrow" pitchFamily="34" charset="0"/>
              </a:rPr>
              <a:t> Systems, Incorporated</a:t>
            </a:r>
            <a:endParaRPr lang="en-US" sz="800" dirty="0" smtClean="0">
              <a:solidFill>
                <a:schemeClr val="bg1">
                  <a:lumMod val="65000"/>
                </a:schemeClr>
              </a:solidFill>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sp>
        <p:nvSpPr>
          <p:cNvPr id="2" name="Title 1"/>
          <p:cNvSpPr>
            <a:spLocks noGrp="1"/>
          </p:cNvSpPr>
          <p:nvPr>
            <p:ph type="title"/>
          </p:nvPr>
        </p:nvSpPr>
        <p:spPr>
          <a:xfrm>
            <a:off x="2256506" y="2044009"/>
            <a:ext cx="6404165" cy="1362075"/>
          </a:xfrm>
        </p:spPr>
        <p:txBody>
          <a:bodyPr anchor="b"/>
          <a:lstStyle>
            <a:lvl1pPr algn="l">
              <a:defRPr sz="3600" b="1" cap="none">
                <a:effectLst>
                  <a:outerShdw blurRad="50800" dist="38100" dir="16200000" rotWithShape="0">
                    <a:prstClr val="black">
                      <a:alpha val="40000"/>
                    </a:prstClr>
                  </a:outerShdw>
                </a:effectLst>
              </a:defRPr>
            </a:lvl1pPr>
          </a:lstStyle>
          <a:p>
            <a:endParaRPr lang="en-US" dirty="0"/>
          </a:p>
        </p:txBody>
      </p:sp>
      <p:pic>
        <p:nvPicPr>
          <p:cNvPr id="20" name="Picture 3" descr="\\psf\Home\Graphic Tank\Bentley 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551173" y="6421011"/>
            <a:ext cx="1336151" cy="328662"/>
          </a:xfrm>
          <a:prstGeom prst="rect">
            <a:avLst/>
          </a:prstGeom>
          <a:noFill/>
          <a:extLst>
            <a:ext uri="{909E8E84-426E-40DD-AFC4-6F175D3DCCD1}">
              <a14:hiddenFill xmlns:a14="http://schemas.microsoft.com/office/drawing/2010/main">
                <a:solidFill>
                  <a:srgbClr val="FFFFFF"/>
                </a:solidFill>
              </a14:hiddenFill>
            </a:ext>
          </a:extLst>
        </p:spPr>
      </p:pic>
      <p:sp>
        <p:nvSpPr>
          <p:cNvPr id="24" name="Rounded Rectangle 23"/>
          <p:cNvSpPr/>
          <p:nvPr userDrawn="1"/>
        </p:nvSpPr>
        <p:spPr bwMode="auto">
          <a:xfrm>
            <a:off x="825123" y="4213227"/>
            <a:ext cx="1110960" cy="1111249"/>
          </a:xfrm>
          <a:prstGeom prst="roundRect">
            <a:avLst>
              <a:gd name="adj" fmla="val 8953"/>
            </a:avLst>
          </a:prstGeom>
          <a:blipFill>
            <a:blip r:embed="rId4" cstate="screen">
              <a:extLst>
                <a:ext uri="{28A0092B-C50C-407E-A947-70E740481C1C}">
                  <a14:useLocalDpi xmlns:a14="http://schemas.microsoft.com/office/drawing/2010/main"/>
                </a:ext>
              </a:extLst>
            </a:blip>
            <a:stretch>
              <a:fillRect l="-1000" t="-1000" r="-1000" b="-1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5" name="Rounded Rectangle 24"/>
          <p:cNvSpPr/>
          <p:nvPr userDrawn="1"/>
        </p:nvSpPr>
        <p:spPr bwMode="auto">
          <a:xfrm>
            <a:off x="825123" y="3082923"/>
            <a:ext cx="1110960" cy="1111249"/>
          </a:xfrm>
          <a:prstGeom prst="roundRect">
            <a:avLst>
              <a:gd name="adj" fmla="val 8953"/>
            </a:avLst>
          </a:prstGeom>
          <a:blipFill dpi="0" rotWithShape="1">
            <a:blip r:embed="rId5" cstate="screen">
              <a:extLst>
                <a:ext uri="{28A0092B-C50C-407E-A947-70E740481C1C}">
                  <a14:useLocalDpi xmlns:a14="http://schemas.microsoft.com/office/drawing/2010/main"/>
                </a:ext>
              </a:extLst>
            </a:blip>
            <a:srcRect/>
            <a:stretch>
              <a:fillRect l="-110000" t="-15000" b="-2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6" name="Rounded Rectangle 25"/>
          <p:cNvSpPr/>
          <p:nvPr userDrawn="1"/>
        </p:nvSpPr>
        <p:spPr bwMode="auto">
          <a:xfrm>
            <a:off x="-304884" y="4213227"/>
            <a:ext cx="1110960" cy="1111249"/>
          </a:xfrm>
          <a:prstGeom prst="roundRect">
            <a:avLst>
              <a:gd name="adj" fmla="val 8953"/>
            </a:avLst>
          </a:prstGeom>
          <a:blipFill dpi="0" rotWithShape="1">
            <a:blip r:embed="rId6"/>
            <a:srcRect/>
            <a:stretch>
              <a:fillRect l="25000" b="-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7" name="Rounded Rectangle 26"/>
          <p:cNvSpPr/>
          <p:nvPr userDrawn="1"/>
        </p:nvSpPr>
        <p:spPr bwMode="auto">
          <a:xfrm>
            <a:off x="-304884" y="3082923"/>
            <a:ext cx="1110960" cy="1111249"/>
          </a:xfrm>
          <a:prstGeom prst="roundRect">
            <a:avLst>
              <a:gd name="adj" fmla="val 8953"/>
            </a:avLst>
          </a:prstGeom>
          <a:blipFill dpi="0" rotWithShape="1">
            <a:blip r:embed="rId7" cstate="screen">
              <a:extLst>
                <a:ext uri="{28A0092B-C50C-407E-A947-70E740481C1C}">
                  <a14:useLocalDpi xmlns:a14="http://schemas.microsoft.com/office/drawing/2010/main"/>
                </a:ext>
              </a:extLst>
            </a:blip>
            <a:srcRect/>
            <a:stretch>
              <a:fillRect l="-20000" t="-15000" r="-115000" b="-2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8" name="Rounded Rectangle 27"/>
          <p:cNvSpPr/>
          <p:nvPr userDrawn="1"/>
        </p:nvSpPr>
        <p:spPr bwMode="auto">
          <a:xfrm>
            <a:off x="-304884" y="5343524"/>
            <a:ext cx="1110960" cy="1111249"/>
          </a:xfrm>
          <a:prstGeom prst="roundRect">
            <a:avLst>
              <a:gd name="adj" fmla="val 8953"/>
            </a:avLst>
          </a:prstGeom>
          <a:blipFill dpi="0" rotWithShape="1">
            <a:blip r:embed="rId6"/>
            <a:srcRect/>
            <a:stretch>
              <a:fillRect l="25000" t="-100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29" name="Rounded Rectangle 28"/>
          <p:cNvSpPr/>
          <p:nvPr userDrawn="1"/>
        </p:nvSpPr>
        <p:spPr bwMode="auto">
          <a:xfrm>
            <a:off x="825123" y="1952483"/>
            <a:ext cx="1110960" cy="1111249"/>
          </a:xfrm>
          <a:prstGeom prst="roundRect">
            <a:avLst>
              <a:gd name="adj" fmla="val 8953"/>
            </a:avLst>
          </a:prstGeom>
          <a:blipFill dpi="0" rotWithShape="1">
            <a:blip r:embed="rId8" cstate="screen">
              <a:extLst>
                <a:ext uri="{28A0092B-C50C-407E-A947-70E740481C1C}">
                  <a14:useLocalDpi xmlns:a14="http://schemas.microsoft.com/office/drawing/2010/main"/>
                </a:ext>
              </a:extLst>
            </a:blip>
            <a:srcRect/>
            <a:stretch>
              <a:fillRect l="-1000" t="-1000" r="-1000" b="-1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
        <p:nvSpPr>
          <p:cNvPr id="30" name="Rounded Rectangle 29"/>
          <p:cNvSpPr/>
          <p:nvPr userDrawn="1"/>
        </p:nvSpPr>
        <p:spPr bwMode="auto">
          <a:xfrm>
            <a:off x="-304884" y="822185"/>
            <a:ext cx="1110960" cy="1111249"/>
          </a:xfrm>
          <a:prstGeom prst="roundRect">
            <a:avLst>
              <a:gd name="adj" fmla="val 8953"/>
            </a:avLst>
          </a:prstGeom>
          <a:blipFill dpi="0" rotWithShape="1">
            <a:blip r:embed="rId9"/>
            <a:srcRect/>
            <a:stretch>
              <a:fillRect l="25000"/>
            </a:stretch>
          </a:blipFill>
          <a:ln w="9525" cap="flat" cmpd="sng" algn="ctr">
            <a:noFill/>
            <a:prstDash val="solid"/>
            <a:round/>
            <a:headEnd type="none" w="med" len="med"/>
            <a:tailEnd type="none" w="med" len="med"/>
          </a:ln>
          <a:effectLst/>
        </p:spPr>
        <p:txBody>
          <a:bodyPr vert="horz" wrap="square" lIns="121899" tIns="60949" rIns="121899" bIns="60949" numCol="1" spcCol="0" rtlCol="0" anchor="ctr" anchorCtr="0" compatLnSpc="1">
            <a:prstTxWarp prst="textNoShape">
              <a:avLst/>
            </a:prstTxWarp>
          </a:bodyPr>
          <a:lstStyle/>
          <a:p>
            <a:pPr algn="ctr" eaLnBrk="0" fontAlgn="base" hangingPunct="0">
              <a:spcBef>
                <a:spcPct val="0"/>
              </a:spcBef>
              <a:spcAft>
                <a:spcPct val="0"/>
              </a:spcAft>
            </a:pPr>
            <a:endParaRPr lang="en-US" dirty="0" err="1">
              <a:solidFill>
                <a:schemeClr val="bg1"/>
              </a:solidFill>
              <a:ea typeface="MS PGothic"/>
              <a:cs typeface="MS PGothic"/>
            </a:endParaRPr>
          </a:p>
        </p:txBody>
      </p:sp>
    </p:spTree>
    <p:extLst>
      <p:ext uri="{BB962C8B-B14F-4D97-AF65-F5344CB8AC3E}">
        <p14:creationId xmlns:p14="http://schemas.microsoft.com/office/powerpoint/2010/main" val="38619226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 Title +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Content Placeholder 4"/>
          <p:cNvSpPr>
            <a:spLocks noGrp="1"/>
          </p:cNvSpPr>
          <p:nvPr>
            <p:ph sz="quarter" idx="10"/>
          </p:nvPr>
        </p:nvSpPr>
        <p:spPr>
          <a:xfrm>
            <a:off x="379639" y="1451181"/>
            <a:ext cx="8383361" cy="4557713"/>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pic>
        <p:nvPicPr>
          <p:cNvPr id="4" name="Picture 7" descr="\\psf\Home\Graphic Tank\Bentley_Formats_Final.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8000" contrast="-3000"/>
                    </a14:imgEffect>
                  </a14:imgLayer>
                </a14:imgProps>
              </a:ext>
              <a:ext uri="{28A0092B-C50C-407E-A947-70E740481C1C}">
                <a14:useLocalDpi xmlns:a14="http://schemas.microsoft.com/office/drawing/2010/main"/>
              </a:ext>
            </a:extLst>
          </a:blip>
          <a:srcRect t="12917" b="85660"/>
          <a:stretch/>
        </p:blipFill>
        <p:spPr bwMode="auto">
          <a:xfrm>
            <a:off x="0" y="1095375"/>
            <a:ext cx="9144000" cy="9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36408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 Title + 1 Column (no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Content Placeholder 4"/>
          <p:cNvSpPr>
            <a:spLocks noGrp="1"/>
          </p:cNvSpPr>
          <p:nvPr>
            <p:ph sz="quarter" idx="10"/>
          </p:nvPr>
        </p:nvSpPr>
        <p:spPr>
          <a:xfrm>
            <a:off x="379639" y="1451181"/>
            <a:ext cx="8383361" cy="4557713"/>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0613937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Body - Title +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90768"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7" descr="\\psf\Home\Graphic Tank\Bentley_Formats_Final.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8000" contrast="-3000"/>
                    </a14:imgEffect>
                  </a14:imgLayer>
                </a14:imgProps>
              </a:ext>
              <a:ext uri="{28A0092B-C50C-407E-A947-70E740481C1C}">
                <a14:useLocalDpi xmlns:a14="http://schemas.microsoft.com/office/drawing/2010/main"/>
              </a:ext>
            </a:extLst>
          </a:blip>
          <a:srcRect t="12917" b="85660"/>
          <a:stretch/>
        </p:blipFill>
        <p:spPr bwMode="auto">
          <a:xfrm>
            <a:off x="0" y="1095375"/>
            <a:ext cx="9144000" cy="9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128738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Body - Title + 2 Column (no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790768"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325435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dy - Graphic Righ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4790768" y="1447800"/>
            <a:ext cx="3962400" cy="4648200"/>
          </a:xfrm>
          <a:solidFill>
            <a:schemeClr val="bg2">
              <a:lumMod val="40000"/>
              <a:lumOff val="60000"/>
            </a:schemeClr>
          </a:solidFill>
        </p:spPr>
        <p:txBody>
          <a:bodyPr bIns="731520" anchor="ctr" anchorCtr="1"/>
          <a:lstStyle>
            <a:lvl1pPr marL="0" indent="0">
              <a:buNone/>
              <a:defRPr baseline="0"/>
            </a:lvl1pPr>
          </a:lstStyle>
          <a:p>
            <a:r>
              <a:rPr lang="en-US" dirty="0" smtClean="0"/>
              <a:t>Graphic / Photo</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800"/>
            <a:ext cx="3962400" cy="4648200"/>
          </a:xfrm>
        </p:spPr>
        <p:txBody>
          <a:bodyPr/>
          <a:lstStyle>
            <a:lvl1pPr>
              <a:defRPr sz="2800"/>
            </a:lvl1pPr>
            <a:lvl2pPr>
              <a:defRPr sz="2400"/>
            </a:lvl2pPr>
            <a:lvl3pPr>
              <a:defRPr sz="20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7" descr="\\psf\Home\Graphic Tank\Bentley_Formats_Final.jpg"/>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8000" contrast="-3000"/>
                    </a14:imgEffect>
                  </a14:imgLayer>
                </a14:imgProps>
              </a:ext>
              <a:ext uri="{28A0092B-C50C-407E-A947-70E740481C1C}">
                <a14:useLocalDpi xmlns:a14="http://schemas.microsoft.com/office/drawing/2010/main"/>
              </a:ext>
            </a:extLst>
          </a:blip>
          <a:srcRect t="12917" b="85660"/>
          <a:stretch/>
        </p:blipFill>
        <p:spPr bwMode="auto">
          <a:xfrm>
            <a:off x="0" y="1095375"/>
            <a:ext cx="9144000" cy="9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45900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dy - Graphic Right (no line)">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4790768" y="1447800"/>
            <a:ext cx="3962400" cy="4648200"/>
          </a:xfrm>
          <a:solidFill>
            <a:schemeClr val="bg2">
              <a:lumMod val="40000"/>
              <a:lumOff val="60000"/>
            </a:schemeClr>
          </a:solidFill>
        </p:spPr>
        <p:txBody>
          <a:bodyPr bIns="731520" anchor="ctr" anchorCtr="1"/>
          <a:lstStyle>
            <a:lvl1pPr marL="0" indent="0">
              <a:buNone/>
              <a:defRPr baseline="0"/>
            </a:lvl1pPr>
          </a:lstStyle>
          <a:p>
            <a:r>
              <a:rPr lang="en-US" dirty="0" smtClean="0"/>
              <a:t>Graphic / Photo</a:t>
            </a:r>
            <a:endParaRPr lang="en-US" dirty="0"/>
          </a:p>
        </p:txBody>
      </p:sp>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47800"/>
            <a:ext cx="3962400" cy="4648200"/>
          </a:xfrm>
        </p:spPr>
        <p:txBody>
          <a:bodyPr/>
          <a:lstStyle>
            <a:lvl1pPr marL="274320" indent="-274320">
              <a:buFont typeface="+mj-lt"/>
              <a:buAutoNum type="arabicPeriod"/>
              <a:defRPr sz="1800"/>
            </a:lvl1pPr>
            <a:lvl2pPr marL="548640">
              <a:defRPr sz="1600"/>
            </a:lvl2pPr>
            <a:lvl3pPr>
              <a:defRPr sz="1400"/>
            </a:lvl3pPr>
            <a:lvl4pPr>
              <a:defRPr sz="16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4694921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5" name="Picture 7" descr="\\psf\Home\Graphic Tank\Bentley_Formats_Final.jpg"/>
          <p:cNvPicPr>
            <a:picLocks noChangeAspect="1" noChangeArrowheads="1"/>
          </p:cNvPicPr>
          <p:nvPr userDrawn="1"/>
        </p:nvPicPr>
        <p:blipFill rotWithShape="1">
          <a:blip r:embed="rId18" cstate="screen">
            <a:extLst>
              <a:ext uri="{BEBA8EAE-BF5A-486C-A8C5-ECC9F3942E4B}">
                <a14:imgProps xmlns:a14="http://schemas.microsoft.com/office/drawing/2010/main">
                  <a14:imgLayer r:embed="rId19">
                    <a14:imgEffect>
                      <a14:brightnessContrast bright="8000" contrast="-3000"/>
                    </a14:imgEffect>
                  </a14:imgLayer>
                </a14:imgProps>
              </a:ext>
              <a:ext uri="{28A0092B-C50C-407E-A947-70E740481C1C}">
                <a14:useLocalDpi xmlns:a14="http://schemas.microsoft.com/office/drawing/2010/main"/>
              </a:ext>
            </a:extLst>
          </a:blip>
          <a:srcRect t="15694"/>
          <a:stretch/>
        </p:blipFill>
        <p:spPr bwMode="auto">
          <a:xfrm>
            <a:off x="0" y="1076324"/>
            <a:ext cx="9144000" cy="5781675"/>
          </a:xfrm>
          <a:prstGeom prst="rect">
            <a:avLst/>
          </a:prstGeom>
          <a:noFill/>
          <a:extLst>
            <a:ext uri="{909E8E84-426E-40DD-AFC4-6F175D3DCCD1}">
              <a14:hiddenFill xmlns:a14="http://schemas.microsoft.com/office/drawing/2010/main">
                <a:solidFill>
                  <a:srgbClr val="FFFFFF"/>
                </a:solidFill>
              </a14:hiddenFill>
            </a:ext>
          </a:extLst>
        </p:spPr>
      </p:pic>
      <p:sp>
        <p:nvSpPr>
          <p:cNvPr id="1031" name="Rectangle 3"/>
          <p:cNvSpPr>
            <a:spLocks noGrp="1" noChangeArrowheads="1"/>
          </p:cNvSpPr>
          <p:nvPr>
            <p:ph type="body" idx="1"/>
          </p:nvPr>
        </p:nvSpPr>
        <p:spPr bwMode="auto">
          <a:xfrm>
            <a:off x="379639" y="1450975"/>
            <a:ext cx="8383054" cy="45973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16" name="Slide Number Placeholder 1"/>
          <p:cNvSpPr txBox="1">
            <a:spLocks/>
          </p:cNvSpPr>
          <p:nvPr/>
        </p:nvSpPr>
        <p:spPr>
          <a:xfrm>
            <a:off x="228600" y="6549957"/>
            <a:ext cx="3576484" cy="268287"/>
          </a:xfrm>
          <a:prstGeom prst="rect">
            <a:avLst/>
          </a:prstGeom>
        </p:spPr>
        <p:txBody>
          <a:bodyPr/>
          <a:lstStyle>
            <a:lvl1pPr>
              <a:defRPr sz="800"/>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401AE62-ACEE-4CBF-ABCE-6DEA53F53216}" type="slidenum">
              <a:rPr kumimoji="0" lang="en-US" sz="900" b="1" i="0" u="none" strike="noStrike" kern="1200" cap="none" spc="0" normalizeH="0" baseline="0" noProof="0" smtClean="0">
                <a:ln>
                  <a:noFill/>
                </a:ln>
                <a:solidFill>
                  <a:schemeClr val="tx1">
                    <a:lumMod val="90000"/>
                    <a:lumOff val="10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900" b="1" i="0" u="none" strike="noStrike" kern="1200" cap="none" spc="0" normalizeH="0" baseline="0" noProof="0" dirty="0" smtClean="0">
                <a:ln>
                  <a:noFill/>
                </a:ln>
                <a:solidFill>
                  <a:schemeClr val="tx1">
                    <a:lumMod val="90000"/>
                    <a:lumOff val="10000"/>
                  </a:schemeClr>
                </a:solidFill>
                <a:effectLst/>
                <a:uLnTx/>
                <a:uFillTx/>
                <a:latin typeface="+mn-lt"/>
                <a:ea typeface="+mn-ea"/>
                <a:cs typeface="+mn-cs"/>
              </a:rPr>
              <a:t> </a:t>
            </a:r>
            <a:r>
              <a:rPr kumimoji="0" lang="en-US" sz="800" b="0" i="0" u="none" strike="noStrike" kern="1200" cap="none" spc="0" normalizeH="0" baseline="0" noProof="0" dirty="0" smtClean="0">
                <a:ln>
                  <a:noFill/>
                </a:ln>
                <a:solidFill>
                  <a:srgbClr val="92D050"/>
                </a:solidFill>
                <a:effectLst/>
                <a:uLnTx/>
                <a:uFillTx/>
                <a:latin typeface="+mn-lt"/>
                <a:ea typeface="+mn-ea"/>
                <a:cs typeface="+mn-cs"/>
              </a:rPr>
              <a:t>   </a:t>
            </a:r>
            <a:r>
              <a:rPr kumimoji="0" lang="en-US" sz="800" b="0" i="0" u="none" strike="noStrike" kern="1200" cap="none" spc="0" normalizeH="0" baseline="0" noProof="0" dirty="0" smtClean="0">
                <a:ln>
                  <a:noFill/>
                </a:ln>
                <a:solidFill>
                  <a:schemeClr val="bg1">
                    <a:lumMod val="65000"/>
                  </a:schemeClr>
                </a:solidFill>
                <a:effectLst/>
                <a:uLnTx/>
                <a:uFillTx/>
                <a:latin typeface="+mn-lt"/>
                <a:ea typeface="+mn-ea"/>
                <a:cs typeface="+mn-cs"/>
              </a:rPr>
              <a:t>|   WWW.BENTLEY.COM    |    </a:t>
            </a:r>
            <a:r>
              <a:rPr lang="en-US" sz="800" dirty="0" smtClean="0">
                <a:solidFill>
                  <a:schemeClr val="bg1">
                    <a:lumMod val="65000"/>
                  </a:schemeClr>
                </a:solidFill>
                <a:latin typeface="Arial Narrow" pitchFamily="34" charset="0"/>
              </a:rPr>
              <a:t>©  2014 Bentley</a:t>
            </a:r>
            <a:r>
              <a:rPr lang="en-US" sz="800" baseline="0" dirty="0" smtClean="0">
                <a:solidFill>
                  <a:schemeClr val="bg1">
                    <a:lumMod val="65000"/>
                  </a:schemeClr>
                </a:solidFill>
                <a:latin typeface="Arial Narrow" pitchFamily="34" charset="0"/>
              </a:rPr>
              <a:t> Systems, Incorporated</a:t>
            </a:r>
            <a:endParaRPr lang="en-US" sz="800" dirty="0" smtClean="0">
              <a:solidFill>
                <a:schemeClr val="bg1">
                  <a:lumMod val="65000"/>
                </a:schemeClr>
              </a:solidFill>
              <a:latin typeface="Arial Narrow"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pic>
        <p:nvPicPr>
          <p:cNvPr id="2" name="Picture 1"/>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7551173" y="6490354"/>
            <a:ext cx="1336151" cy="327890"/>
          </a:xfrm>
          <a:prstGeom prst="rect">
            <a:avLst/>
          </a:prstGeom>
        </p:spPr>
      </p:pic>
      <p:sp>
        <p:nvSpPr>
          <p:cNvPr id="1030" name="Rectangle 2"/>
          <p:cNvSpPr>
            <a:spLocks noGrp="1" noChangeArrowheads="1"/>
          </p:cNvSpPr>
          <p:nvPr>
            <p:ph type="title"/>
          </p:nvPr>
        </p:nvSpPr>
        <p:spPr bwMode="auto">
          <a:xfrm>
            <a:off x="370114" y="194541"/>
            <a:ext cx="8383054"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Tree>
    <p:extLst>
      <p:ext uri="{BB962C8B-B14F-4D97-AF65-F5344CB8AC3E}">
        <p14:creationId xmlns:p14="http://schemas.microsoft.com/office/powerpoint/2010/main" val="164732677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transition>
    <p:fade/>
  </p:transition>
  <p:timing>
    <p:tnLst>
      <p:par>
        <p:cTn id="1" dur="indefinite" restart="never" nodeType="tmRoot"/>
      </p:par>
    </p:tnLst>
  </p:timing>
  <p:txStyles>
    <p:titleStyle>
      <a:lvl1pPr algn="l" rtl="0" eaLnBrk="1" fontAlgn="base" hangingPunct="1">
        <a:lnSpc>
          <a:spcPct val="90000"/>
        </a:lnSpc>
        <a:spcBef>
          <a:spcPct val="0"/>
        </a:spcBef>
        <a:spcAft>
          <a:spcPct val="0"/>
        </a:spcAft>
        <a:defRPr sz="3600" b="1">
          <a:solidFill>
            <a:schemeClr val="tx1">
              <a:lumMod val="90000"/>
              <a:lumOff val="10000"/>
            </a:schemeClr>
          </a:solidFill>
          <a:effectLst>
            <a:outerShdw blurRad="50800" dist="38100" dir="16200000" rotWithShape="0">
              <a:prstClr val="black">
                <a:alpha val="40000"/>
              </a:prstClr>
            </a:outerShdw>
          </a:effectLst>
          <a:latin typeface="Arial Narrow" pitchFamily="34" charset="0"/>
          <a:ea typeface="+mj-ea"/>
          <a:cs typeface="+mj-cs"/>
        </a:defRPr>
      </a:lvl1pPr>
      <a:lvl2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2pPr>
      <a:lvl3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3pPr>
      <a:lvl4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4pPr>
      <a:lvl5pPr algn="l" rtl="0" eaLnBrk="1" fontAlgn="base" hangingPunct="1">
        <a:lnSpc>
          <a:spcPct val="90000"/>
        </a:lnSpc>
        <a:spcBef>
          <a:spcPct val="0"/>
        </a:spcBef>
        <a:spcAft>
          <a:spcPct val="0"/>
        </a:spcAft>
        <a:defRPr sz="2800" b="1">
          <a:solidFill>
            <a:schemeClr val="accent1"/>
          </a:solidFill>
          <a:latin typeface="Verdana" pitchFamily="34" charset="0"/>
          <a:ea typeface="MS PGothic"/>
          <a:cs typeface="MS PGothic"/>
        </a:defRPr>
      </a:lvl5pPr>
      <a:lvl6pPr marL="457200" algn="l" rtl="0" eaLnBrk="1" fontAlgn="base" hangingPunct="1">
        <a:spcBef>
          <a:spcPct val="0"/>
        </a:spcBef>
        <a:spcAft>
          <a:spcPct val="0"/>
        </a:spcAft>
        <a:defRPr sz="3200" b="1">
          <a:solidFill>
            <a:schemeClr val="accent1"/>
          </a:solidFill>
          <a:latin typeface="Verdana" pitchFamily="34" charset="0"/>
          <a:ea typeface="MS PGothic"/>
          <a:cs typeface="MS PGothic"/>
        </a:defRPr>
      </a:lvl6pPr>
      <a:lvl7pPr marL="914400" algn="l" rtl="0" eaLnBrk="1" fontAlgn="base" hangingPunct="1">
        <a:spcBef>
          <a:spcPct val="0"/>
        </a:spcBef>
        <a:spcAft>
          <a:spcPct val="0"/>
        </a:spcAft>
        <a:defRPr sz="3200" b="1">
          <a:solidFill>
            <a:schemeClr val="accent1"/>
          </a:solidFill>
          <a:latin typeface="Verdana" pitchFamily="34" charset="0"/>
          <a:ea typeface="MS PGothic"/>
          <a:cs typeface="MS PGothic"/>
        </a:defRPr>
      </a:lvl7pPr>
      <a:lvl8pPr marL="1371600" algn="l" rtl="0" eaLnBrk="1" fontAlgn="base" hangingPunct="1">
        <a:spcBef>
          <a:spcPct val="0"/>
        </a:spcBef>
        <a:spcAft>
          <a:spcPct val="0"/>
        </a:spcAft>
        <a:defRPr sz="3200" b="1">
          <a:solidFill>
            <a:schemeClr val="accent1"/>
          </a:solidFill>
          <a:latin typeface="Verdana" pitchFamily="34" charset="0"/>
          <a:ea typeface="MS PGothic"/>
          <a:cs typeface="MS PGothic"/>
        </a:defRPr>
      </a:lvl8pPr>
      <a:lvl9pPr marL="1828800" algn="l" rtl="0" eaLnBrk="1" fontAlgn="base" hangingPunct="1">
        <a:spcBef>
          <a:spcPct val="0"/>
        </a:spcBef>
        <a:spcAft>
          <a:spcPct val="0"/>
        </a:spcAft>
        <a:defRPr sz="3200" b="1">
          <a:solidFill>
            <a:schemeClr val="accent1"/>
          </a:solidFill>
          <a:latin typeface="Verdana" pitchFamily="34" charset="0"/>
          <a:ea typeface="MS PGothic"/>
          <a:cs typeface="MS PGothic"/>
        </a:defRPr>
      </a:lvl9pPr>
    </p:titleStyle>
    <p:bodyStyle>
      <a:lvl1pPr marL="274320" indent="-274320" algn="l" rtl="0" eaLnBrk="1" fontAlgn="base" hangingPunct="1">
        <a:lnSpc>
          <a:spcPct val="90000"/>
        </a:lnSpc>
        <a:spcBef>
          <a:spcPts val="2000"/>
        </a:spcBef>
        <a:spcAft>
          <a:spcPct val="0"/>
        </a:spcAft>
        <a:buChar char="•"/>
        <a:defRPr sz="2800">
          <a:solidFill>
            <a:schemeClr val="tx1"/>
          </a:solidFill>
          <a:latin typeface="+mj-lt"/>
          <a:ea typeface="+mn-ea"/>
          <a:cs typeface="Arial" pitchFamily="34" charset="0"/>
        </a:defRPr>
      </a:lvl1pPr>
      <a:lvl2pPr marL="515938" indent="-228600" algn="l" rtl="0" eaLnBrk="1" fontAlgn="base" hangingPunct="1">
        <a:lnSpc>
          <a:spcPct val="90000"/>
        </a:lnSpc>
        <a:spcBef>
          <a:spcPts val="600"/>
        </a:spcBef>
        <a:spcAft>
          <a:spcPct val="0"/>
        </a:spcAft>
        <a:buClr>
          <a:schemeClr val="accent1"/>
        </a:buClr>
        <a:buChar char="–"/>
        <a:defRPr sz="2400">
          <a:solidFill>
            <a:schemeClr val="tx1"/>
          </a:solidFill>
          <a:latin typeface="+mj-lt"/>
          <a:ea typeface="+mn-ea"/>
          <a:cs typeface="Arial" pitchFamily="34" charset="0"/>
        </a:defRPr>
      </a:lvl2pPr>
      <a:lvl3pPr marL="1084263" indent="-169863" algn="l" rtl="0" eaLnBrk="1" fontAlgn="base" hangingPunct="1">
        <a:lnSpc>
          <a:spcPct val="90000"/>
        </a:lnSpc>
        <a:spcBef>
          <a:spcPts val="600"/>
        </a:spcBef>
        <a:spcAft>
          <a:spcPct val="0"/>
        </a:spcAft>
        <a:buChar char="•"/>
        <a:defRPr sz="2000">
          <a:solidFill>
            <a:schemeClr val="tx1"/>
          </a:solidFill>
          <a:latin typeface="+mj-lt"/>
          <a:ea typeface="+mn-ea"/>
          <a:cs typeface="Arial" pitchFamily="34" charset="0"/>
        </a:defRPr>
      </a:lvl3pPr>
      <a:lvl4pPr marL="1600200" indent="-228600" algn="l" rtl="0" eaLnBrk="1" fontAlgn="base" hangingPunct="1">
        <a:spcBef>
          <a:spcPct val="20000"/>
        </a:spcBef>
        <a:spcAft>
          <a:spcPct val="0"/>
        </a:spcAft>
        <a:buClr>
          <a:schemeClr val="accent1"/>
        </a:buClr>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a:solidFill>
            <a:schemeClr val="tx1"/>
          </a:solidFill>
          <a:latin typeface="+mn-lt"/>
          <a:ea typeface="+mn-ea"/>
          <a:cs typeface="+mn-cs"/>
        </a:defRPr>
      </a:lvl5pPr>
      <a:lvl6pPr marL="2514600" indent="-228600" algn="l" rtl="0" eaLnBrk="1" fontAlgn="base" hangingPunct="1">
        <a:spcBef>
          <a:spcPct val="20000"/>
        </a:spcBef>
        <a:spcAft>
          <a:spcPct val="0"/>
        </a:spcAft>
        <a:defRPr sz="2000">
          <a:solidFill>
            <a:schemeClr val="tx1"/>
          </a:solidFill>
          <a:latin typeface="+mn-lt"/>
          <a:ea typeface="+mn-ea"/>
          <a:cs typeface="+mn-cs"/>
        </a:defRPr>
      </a:lvl6pPr>
      <a:lvl7pPr marL="2971800" indent="-228600" algn="l" rtl="0" eaLnBrk="1" fontAlgn="base" hangingPunct="1">
        <a:spcBef>
          <a:spcPct val="20000"/>
        </a:spcBef>
        <a:spcAft>
          <a:spcPct val="0"/>
        </a:spcAft>
        <a:defRPr sz="2000">
          <a:solidFill>
            <a:schemeClr val="tx1"/>
          </a:solidFill>
          <a:latin typeface="+mn-lt"/>
          <a:ea typeface="+mn-ea"/>
          <a:cs typeface="+mn-cs"/>
        </a:defRPr>
      </a:lvl7pPr>
      <a:lvl8pPr marL="3429000" indent="-228600" algn="l" rtl="0" eaLnBrk="1" fontAlgn="base" hangingPunct="1">
        <a:spcBef>
          <a:spcPct val="20000"/>
        </a:spcBef>
        <a:spcAft>
          <a:spcPct val="0"/>
        </a:spcAft>
        <a:defRPr sz="2000">
          <a:solidFill>
            <a:schemeClr val="tx1"/>
          </a:solidFill>
          <a:latin typeface="+mn-lt"/>
          <a:ea typeface="+mn-ea"/>
          <a:cs typeface="+mn-cs"/>
        </a:defRPr>
      </a:lvl8pPr>
      <a:lvl9pPr marL="3886200" indent="-228600" algn="l" rtl="0" eaLnBrk="1" fontAlgn="base" hangingPunct="1">
        <a:spcBef>
          <a:spcPct val="20000"/>
        </a:spcBef>
        <a:spcAft>
          <a:spcPct val="0"/>
        </a:spcAft>
        <a:defRPr sz="20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34.png"/><Relationship Id="rId4" Type="http://schemas.openxmlformats.org/officeDocument/2006/relationships/image" Target="../media/image3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Layout" Target="../slideLayouts/slideLayout16.xml"/><Relationship Id="rId4" Type="http://schemas.openxmlformats.org/officeDocument/2006/relationships/image" Target="../media/image69.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6.xml"/><Relationship Id="rId5" Type="http://schemas.openxmlformats.org/officeDocument/2006/relationships/image" Target="../media/image73.png"/><Relationship Id="rId4" Type="http://schemas.openxmlformats.org/officeDocument/2006/relationships/image" Target="../media/image72.png"/></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6.xml"/><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ctrTitle"/>
          </p:nvPr>
        </p:nvSpPr>
        <p:spPr>
          <a:xfrm>
            <a:off x="818526" y="5185047"/>
            <a:ext cx="6851943" cy="794968"/>
          </a:xfrm>
        </p:spPr>
        <p:txBody>
          <a:bodyPr/>
          <a:lstStyle/>
          <a:p>
            <a:pPr algn="ctr"/>
            <a:r>
              <a:rPr lang="en-US" dirty="0" smtClean="0"/>
              <a:t>Templates 202</a:t>
            </a:r>
          </a:p>
        </p:txBody>
      </p:sp>
      <p:sp>
        <p:nvSpPr>
          <p:cNvPr id="3074" name="Rectangle 6"/>
          <p:cNvSpPr>
            <a:spLocks noGrp="1" noChangeArrowheads="1"/>
          </p:cNvSpPr>
          <p:nvPr>
            <p:ph type="subTitle" idx="1"/>
          </p:nvPr>
        </p:nvSpPr>
        <p:spPr>
          <a:xfrm>
            <a:off x="818525" y="6130604"/>
            <a:ext cx="6851944" cy="320954"/>
          </a:xfrm>
        </p:spPr>
        <p:txBody>
          <a:bodyPr/>
          <a:lstStyle/>
          <a:p>
            <a:r>
              <a:rPr lang="en-US" dirty="0" smtClean="0"/>
              <a:t>Presented by: Chuck Lawson, PE</a:t>
            </a:r>
          </a:p>
          <a:p>
            <a:r>
              <a:rPr lang="en-US" sz="1800" dirty="0"/>
              <a:t>Bentley Systems, Inc.</a:t>
            </a:r>
            <a:endParaRPr lang="en-US" sz="1800" dirty="0" smtClean="0"/>
          </a:p>
          <a:p>
            <a:endParaRPr lang="en-US" sz="1600" dirty="0"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Alternate Surfaces</a:t>
            </a:r>
            <a:endParaRPr lang="en-US" dirty="0"/>
          </a:p>
        </p:txBody>
      </p:sp>
      <p:sp>
        <p:nvSpPr>
          <p:cNvPr id="3" name="Content Placeholder 2"/>
          <p:cNvSpPr>
            <a:spLocks noGrp="1"/>
          </p:cNvSpPr>
          <p:nvPr>
            <p:ph idx="1"/>
          </p:nvPr>
        </p:nvSpPr>
        <p:spPr>
          <a:xfrm>
            <a:off x="285855" y="811066"/>
            <a:ext cx="8383054" cy="1026502"/>
          </a:xfrm>
        </p:spPr>
        <p:txBody>
          <a:bodyPr/>
          <a:lstStyle/>
          <a:p>
            <a:r>
              <a:rPr lang="en-US" dirty="0" smtClean="0"/>
              <a:t>The </a:t>
            </a:r>
            <a:r>
              <a:rPr lang="en-US" i="1" dirty="0" smtClean="0"/>
              <a:t>Alternate Surface</a:t>
            </a:r>
            <a:r>
              <a:rPr lang="en-US" dirty="0" smtClean="0"/>
              <a:t> point property supports the ability to generate a surface along any path.</a:t>
            </a:r>
            <a:endParaRPr lang="en-US" i="1" dirty="0"/>
          </a:p>
        </p:txBody>
      </p:sp>
      <p:pic>
        <p:nvPicPr>
          <p:cNvPr id="7172" name="Picture 4" descr="C:\Users\CHUCK~1.LAW\AppData\Local\Temp\SNAGHTML17e71c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2422" y="2250831"/>
            <a:ext cx="6391625" cy="428673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Users\CHUCK~1.LAW\AppData\Local\Temp\SNAGHTML17e9aa2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416" y="1733245"/>
            <a:ext cx="3439990" cy="1639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4585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Alternate Surfaces</a:t>
            </a:r>
            <a:endParaRPr lang="en-US" dirty="0"/>
          </a:p>
        </p:txBody>
      </p:sp>
      <p:sp>
        <p:nvSpPr>
          <p:cNvPr id="3" name="Content Placeholder 2"/>
          <p:cNvSpPr>
            <a:spLocks noGrp="1"/>
          </p:cNvSpPr>
          <p:nvPr>
            <p:ph idx="1"/>
          </p:nvPr>
        </p:nvSpPr>
        <p:spPr>
          <a:xfrm>
            <a:off x="266805" y="818045"/>
            <a:ext cx="8383054" cy="1436834"/>
          </a:xfrm>
        </p:spPr>
        <p:txBody>
          <a:bodyPr/>
          <a:lstStyle/>
          <a:p>
            <a:r>
              <a:rPr lang="en-US" dirty="0" smtClean="0"/>
              <a:t>Use the Active Template mode to identify Alternate Surfaces.</a:t>
            </a:r>
          </a:p>
          <a:p>
            <a:r>
              <a:rPr lang="en-US" dirty="0" smtClean="0"/>
              <a:t>Do not use exact vertical edges.</a:t>
            </a:r>
            <a:endParaRPr lang="en-US" dirty="0"/>
          </a:p>
        </p:txBody>
      </p:sp>
      <p:pic>
        <p:nvPicPr>
          <p:cNvPr id="8194" name="Picture 2" descr="C:\Users\CHUCK~1.LAW\AppData\Local\Temp\SNAGHTML17ec75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761" y="2552701"/>
            <a:ext cx="6239643" cy="404464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CHUCK~1.LAW\AppData\Local\Temp\SNAGHTML17ee2e4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418" y="2028825"/>
            <a:ext cx="4857750" cy="1047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69989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Alternate Surfaces</a:t>
            </a:r>
            <a:endParaRPr lang="en-US" dirty="0"/>
          </a:p>
        </p:txBody>
      </p:sp>
      <p:sp>
        <p:nvSpPr>
          <p:cNvPr id="5" name="Content Placeholder 2"/>
          <p:cNvSpPr>
            <a:spLocks noGrp="1"/>
          </p:cNvSpPr>
          <p:nvPr>
            <p:ph idx="1"/>
          </p:nvPr>
        </p:nvSpPr>
        <p:spPr>
          <a:xfrm>
            <a:off x="370114" y="990600"/>
            <a:ext cx="8077200" cy="1066800"/>
          </a:xfrm>
        </p:spPr>
        <p:txBody>
          <a:bodyPr/>
          <a:lstStyle/>
          <a:p>
            <a:r>
              <a:rPr lang="en-US" dirty="0" smtClean="0"/>
              <a:t>Alternate Surfaces can’t contain any vertical lines as with any DTM surface.</a:t>
            </a:r>
            <a:endParaRPr lang="en-US" dirty="0"/>
          </a:p>
        </p:txBody>
      </p:sp>
      <p:pic>
        <p:nvPicPr>
          <p:cNvPr id="7171" name="Picture 3"/>
          <p:cNvPicPr>
            <a:picLocks noChangeAspect="1" noChangeArrowheads="1"/>
          </p:cNvPicPr>
          <p:nvPr/>
        </p:nvPicPr>
        <p:blipFill>
          <a:blip r:embed="rId3" cstate="print"/>
          <a:srcRect/>
          <a:stretch>
            <a:fillRect/>
          </a:stretch>
        </p:blipFill>
        <p:spPr bwMode="auto">
          <a:xfrm>
            <a:off x="838200" y="2057400"/>
            <a:ext cx="7680270" cy="3886200"/>
          </a:xfrm>
          <a:prstGeom prst="rect">
            <a:avLst/>
          </a:prstGeom>
          <a:noFill/>
          <a:ln w="9525">
            <a:noFill/>
            <a:miter lim="800000"/>
            <a:headEnd/>
            <a:tailEnd/>
          </a:ln>
          <a:effectLst/>
        </p:spPr>
      </p:pic>
    </p:spTree>
    <p:extLst>
      <p:ext uri="{BB962C8B-B14F-4D97-AF65-F5344CB8AC3E}">
        <p14:creationId xmlns:p14="http://schemas.microsoft.com/office/powerpoint/2010/main" val="29635096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Alternate Surfaces</a:t>
            </a:r>
            <a:endParaRPr lang="en-US" dirty="0"/>
          </a:p>
        </p:txBody>
      </p:sp>
      <p:sp>
        <p:nvSpPr>
          <p:cNvPr id="5" name="Content Placeholder 2"/>
          <p:cNvSpPr>
            <a:spLocks noGrp="1"/>
          </p:cNvSpPr>
          <p:nvPr>
            <p:ph idx="1"/>
          </p:nvPr>
        </p:nvSpPr>
        <p:spPr>
          <a:xfrm>
            <a:off x="381000" y="1143000"/>
            <a:ext cx="8077200" cy="1066800"/>
          </a:xfrm>
        </p:spPr>
        <p:txBody>
          <a:bodyPr/>
          <a:lstStyle/>
          <a:p>
            <a:r>
              <a:rPr lang="en-US" dirty="0" smtClean="0"/>
              <a:t>Use common sense when creating your Alternate Surface…is it constructible?</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2151017" y="1996108"/>
            <a:ext cx="4292645" cy="4343647"/>
          </a:xfrm>
          <a:prstGeom prst="rect">
            <a:avLst/>
          </a:prstGeom>
          <a:noFill/>
          <a:ln w="9525">
            <a:noFill/>
            <a:miter lim="800000"/>
            <a:headEnd/>
            <a:tailEnd/>
          </a:ln>
          <a:effectLst/>
        </p:spPr>
      </p:pic>
    </p:spTree>
    <p:extLst>
      <p:ext uri="{BB962C8B-B14F-4D97-AF65-F5344CB8AC3E}">
        <p14:creationId xmlns:p14="http://schemas.microsoft.com/office/powerpoint/2010/main" val="36126768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Name Overrides</a:t>
            </a:r>
            <a:endParaRPr lang="en-US" dirty="0"/>
          </a:p>
        </p:txBody>
      </p:sp>
      <p:sp>
        <p:nvSpPr>
          <p:cNvPr id="5" name="Content Placeholder 2"/>
          <p:cNvSpPr>
            <a:spLocks noGrp="1"/>
          </p:cNvSpPr>
          <p:nvPr>
            <p:ph idx="1"/>
          </p:nvPr>
        </p:nvSpPr>
        <p:spPr>
          <a:xfrm>
            <a:off x="370114" y="1010582"/>
            <a:ext cx="8077200" cy="1066800"/>
          </a:xfrm>
        </p:spPr>
        <p:txBody>
          <a:bodyPr/>
          <a:lstStyle/>
          <a:p>
            <a:r>
              <a:rPr lang="en-US" dirty="0" smtClean="0"/>
              <a:t>Avoids end condition transition issues and keeping track of many tie point and end condition component names.</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1125793" y="2131423"/>
            <a:ext cx="6871695" cy="4238382"/>
          </a:xfrm>
          <a:prstGeom prst="rect">
            <a:avLst/>
          </a:prstGeom>
          <a:noFill/>
          <a:ln w="9525">
            <a:noFill/>
            <a:miter lim="800000"/>
            <a:headEnd/>
            <a:tailEnd/>
          </a:ln>
          <a:effectLst/>
        </p:spPr>
      </p:pic>
    </p:spTree>
    <p:extLst>
      <p:ext uri="{BB962C8B-B14F-4D97-AF65-F5344CB8AC3E}">
        <p14:creationId xmlns:p14="http://schemas.microsoft.com/office/powerpoint/2010/main" val="30955569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Overrides</a:t>
            </a:r>
            <a:endParaRPr lang="en-US" dirty="0"/>
          </a:p>
        </p:txBody>
      </p:sp>
      <p:sp>
        <p:nvSpPr>
          <p:cNvPr id="3" name="Content Placeholder 2"/>
          <p:cNvSpPr>
            <a:spLocks noGrp="1"/>
          </p:cNvSpPr>
          <p:nvPr>
            <p:ph idx="1"/>
          </p:nvPr>
        </p:nvSpPr>
        <p:spPr>
          <a:xfrm>
            <a:off x="370114" y="915801"/>
            <a:ext cx="8383054" cy="1244517"/>
          </a:xfrm>
        </p:spPr>
        <p:txBody>
          <a:bodyPr/>
          <a:lstStyle/>
          <a:p>
            <a:r>
              <a:rPr lang="en-US" i="1" dirty="0"/>
              <a:t>Point Property Feature Name Override</a:t>
            </a:r>
            <a:r>
              <a:rPr lang="en-US" dirty="0"/>
              <a:t> changes </a:t>
            </a:r>
            <a:r>
              <a:rPr lang="en-US" dirty="0" smtClean="0"/>
              <a:t>the modeled linear point features </a:t>
            </a:r>
            <a:r>
              <a:rPr lang="en-US" dirty="0"/>
              <a:t>to a common </a:t>
            </a:r>
            <a:r>
              <a:rPr lang="en-US" dirty="0" smtClean="0"/>
              <a:t>name.</a:t>
            </a:r>
            <a:endParaRPr lang="en-US" dirty="0"/>
          </a:p>
          <a:p>
            <a:endParaRPr lang="en-US" dirty="0"/>
          </a:p>
        </p:txBody>
      </p:sp>
      <p:pic>
        <p:nvPicPr>
          <p:cNvPr id="9218" name="Picture 2" descr="C:\Users\CHUCK~1.LAW\AppData\Local\Temp\SNAGHTML1802103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5666" y="1968729"/>
            <a:ext cx="4891949" cy="424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839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 Overrides</a:t>
            </a:r>
            <a:endParaRPr lang="en-US" dirty="0"/>
          </a:p>
        </p:txBody>
      </p:sp>
      <p:sp>
        <p:nvSpPr>
          <p:cNvPr id="3" name="Content Placeholder 2"/>
          <p:cNvSpPr>
            <a:spLocks noGrp="1"/>
          </p:cNvSpPr>
          <p:nvPr>
            <p:ph idx="1"/>
          </p:nvPr>
        </p:nvSpPr>
        <p:spPr>
          <a:xfrm>
            <a:off x="370114" y="915801"/>
            <a:ext cx="8383054" cy="939125"/>
          </a:xfrm>
        </p:spPr>
        <p:txBody>
          <a:bodyPr/>
          <a:lstStyle/>
          <a:p>
            <a:r>
              <a:rPr lang="en-US" i="1" dirty="0" smtClean="0"/>
              <a:t>Component </a:t>
            </a:r>
            <a:r>
              <a:rPr lang="en-US" i="1" dirty="0"/>
              <a:t>Property Feature Name Override</a:t>
            </a:r>
            <a:r>
              <a:rPr lang="en-US" dirty="0"/>
              <a:t> changes the modeled </a:t>
            </a:r>
            <a:r>
              <a:rPr lang="en-US" dirty="0" smtClean="0"/>
              <a:t>component surface </a:t>
            </a:r>
            <a:r>
              <a:rPr lang="en-US" dirty="0"/>
              <a:t>features to a common name.</a:t>
            </a:r>
          </a:p>
          <a:p>
            <a:endParaRPr lang="en-US" dirty="0"/>
          </a:p>
        </p:txBody>
      </p:sp>
      <p:pic>
        <p:nvPicPr>
          <p:cNvPr id="10242" name="Picture 2" descr="C:\Users\CHUCK~1.LAW\AppData\Local\Temp\SNAGHTML1809223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114" y="2489245"/>
            <a:ext cx="8220075" cy="3667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630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Template Mode</a:t>
            </a:r>
            <a:endParaRPr lang="en-US" dirty="0"/>
          </a:p>
        </p:txBody>
      </p:sp>
      <p:pic>
        <p:nvPicPr>
          <p:cNvPr id="11268" name="Picture 4" descr="C:\Users\CHUCK~1.LAW\AppData\Local\Temp\SNAGHTML185aab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8421" y="956541"/>
            <a:ext cx="7328263" cy="5574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3184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 Template Mode</a:t>
            </a:r>
            <a:endParaRPr lang="en-US" dirty="0"/>
          </a:p>
        </p:txBody>
      </p:sp>
      <p:sp>
        <p:nvSpPr>
          <p:cNvPr id="3" name="Content Placeholder 2"/>
          <p:cNvSpPr>
            <a:spLocks noGrp="1"/>
          </p:cNvSpPr>
          <p:nvPr>
            <p:ph idx="1"/>
          </p:nvPr>
        </p:nvSpPr>
        <p:spPr>
          <a:xfrm>
            <a:off x="379639" y="1166949"/>
            <a:ext cx="8383054" cy="4881425"/>
          </a:xfrm>
        </p:spPr>
        <p:txBody>
          <a:bodyPr/>
          <a:lstStyle/>
          <a:p>
            <a:r>
              <a:rPr lang="en-US" dirty="0"/>
              <a:t>Active Template </a:t>
            </a:r>
            <a:r>
              <a:rPr lang="en-US" dirty="0" smtClean="0"/>
              <a:t>view option </a:t>
            </a:r>
            <a:r>
              <a:rPr lang="en-US" dirty="0"/>
              <a:t>allows for easy isolation of individual points or components</a:t>
            </a:r>
            <a:r>
              <a:rPr lang="en-US" dirty="0" smtClean="0"/>
              <a:t>.</a:t>
            </a:r>
          </a:p>
          <a:p>
            <a:r>
              <a:rPr lang="en-US" dirty="0" smtClean="0"/>
              <a:t>Interactive right mouse click for editing, deleting, renaming, etc.</a:t>
            </a:r>
          </a:p>
          <a:p>
            <a:pPr lvl="2">
              <a:buFont typeface="Wingdings" panose="05000000000000000000" pitchFamily="2" charset="2"/>
              <a:buChar char="ü"/>
            </a:pPr>
            <a:r>
              <a:rPr lang="en-US" dirty="0" smtClean="0"/>
              <a:t>Points</a:t>
            </a:r>
          </a:p>
          <a:p>
            <a:pPr lvl="2">
              <a:buFont typeface="Wingdings" panose="05000000000000000000" pitchFamily="2" charset="2"/>
              <a:buChar char="ü"/>
            </a:pPr>
            <a:r>
              <a:rPr lang="en-US" dirty="0" smtClean="0"/>
              <a:t>Components</a:t>
            </a:r>
          </a:p>
          <a:p>
            <a:pPr lvl="2">
              <a:buFont typeface="Wingdings" panose="05000000000000000000" pitchFamily="2" charset="2"/>
              <a:buChar char="ü"/>
            </a:pPr>
            <a:r>
              <a:rPr lang="en-US" dirty="0" smtClean="0"/>
              <a:t>End Condition Branches</a:t>
            </a:r>
          </a:p>
          <a:p>
            <a:pPr lvl="2">
              <a:buFont typeface="Wingdings" panose="05000000000000000000" pitchFamily="2" charset="2"/>
              <a:buChar char="ü"/>
            </a:pPr>
            <a:r>
              <a:rPr lang="en-US" dirty="0" smtClean="0"/>
              <a:t>Display Rules</a:t>
            </a:r>
          </a:p>
          <a:p>
            <a:pPr lvl="2">
              <a:buFont typeface="Wingdings" panose="05000000000000000000" pitchFamily="2" charset="2"/>
              <a:buChar char="ü"/>
            </a:pPr>
            <a:r>
              <a:rPr lang="en-US" dirty="0" smtClean="0"/>
              <a:t>Parametric Constraints</a:t>
            </a:r>
          </a:p>
          <a:p>
            <a:pPr lvl="2">
              <a:buFont typeface="Wingdings" panose="05000000000000000000" pitchFamily="2" charset="2"/>
              <a:buChar char="ü"/>
            </a:pPr>
            <a:r>
              <a:rPr lang="en-US" dirty="0" smtClean="0"/>
              <a:t>Alternate Surfaces</a:t>
            </a:r>
          </a:p>
          <a:p>
            <a:pPr lvl="2">
              <a:buFont typeface="Wingdings" panose="05000000000000000000" pitchFamily="2" charset="2"/>
              <a:buChar char="ü"/>
            </a:pPr>
            <a:r>
              <a:rPr lang="en-US" dirty="0" smtClean="0"/>
              <a:t>Point Feature Definitions</a:t>
            </a:r>
          </a:p>
          <a:p>
            <a:pPr lvl="2">
              <a:buFont typeface="Wingdings" panose="05000000000000000000" pitchFamily="2" charset="2"/>
              <a:buChar char="ü"/>
            </a:pPr>
            <a:r>
              <a:rPr lang="en-US" dirty="0" smtClean="0"/>
              <a:t>Component Feature Definitions</a:t>
            </a:r>
            <a:endParaRPr lang="en-US" dirty="0"/>
          </a:p>
          <a:p>
            <a:endParaRPr lang="en-US" dirty="0"/>
          </a:p>
        </p:txBody>
      </p:sp>
    </p:spTree>
    <p:extLst>
      <p:ext uri="{BB962C8B-B14F-4D97-AF65-F5344CB8AC3E}">
        <p14:creationId xmlns:p14="http://schemas.microsoft.com/office/powerpoint/2010/main" val="2621701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 Display Rules</a:t>
            </a:r>
            <a:endParaRPr lang="en-US" dirty="0"/>
          </a:p>
        </p:txBody>
      </p:sp>
      <p:sp>
        <p:nvSpPr>
          <p:cNvPr id="3" name="Content Placeholder 2"/>
          <p:cNvSpPr>
            <a:spLocks noGrp="1"/>
          </p:cNvSpPr>
          <p:nvPr>
            <p:ph idx="1"/>
          </p:nvPr>
        </p:nvSpPr>
        <p:spPr>
          <a:xfrm>
            <a:off x="379639" y="1450976"/>
            <a:ext cx="8383054" cy="1161596"/>
          </a:xfrm>
        </p:spPr>
        <p:txBody>
          <a:bodyPr/>
          <a:lstStyle/>
          <a:p>
            <a:r>
              <a:rPr lang="en-US" dirty="0"/>
              <a:t>All Engineering is Subject to Conditions</a:t>
            </a:r>
          </a:p>
          <a:p>
            <a:r>
              <a:rPr lang="en-US" dirty="0" smtClean="0"/>
              <a:t>Component Display </a:t>
            </a:r>
            <a:r>
              <a:rPr lang="en-US" dirty="0"/>
              <a:t>Rules Subject templates to Conditions</a:t>
            </a:r>
          </a:p>
          <a:p>
            <a:endParaRPr lang="en-US" dirty="0"/>
          </a:p>
        </p:txBody>
      </p:sp>
      <p:pic>
        <p:nvPicPr>
          <p:cNvPr id="4" name="Picture 2" descr="C:\Users\CHUCK~1.LAW\AppData\Local\Temp\SNAGHTML1861adc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216" y="3591335"/>
            <a:ext cx="4404022" cy="19908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CHUCK~1.LAW\AppData\Local\Temp\SNAGHTML18628dc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166" y="2716133"/>
            <a:ext cx="4456669" cy="376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022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pPr eaLnBrk="1" hangingPunct="1"/>
            <a:r>
              <a:rPr lang="en-US" dirty="0" smtClean="0"/>
              <a:t>Agenda Templates 202:</a:t>
            </a:r>
          </a:p>
        </p:txBody>
      </p:sp>
      <p:sp>
        <p:nvSpPr>
          <p:cNvPr id="8195" name="Rectangle 5"/>
          <p:cNvSpPr>
            <a:spLocks noGrp="1" noChangeArrowheads="1"/>
          </p:cNvSpPr>
          <p:nvPr>
            <p:ph idx="1"/>
          </p:nvPr>
        </p:nvSpPr>
        <p:spPr>
          <a:xfrm>
            <a:off x="370114" y="956541"/>
            <a:ext cx="8383054" cy="5215659"/>
          </a:xfrm>
        </p:spPr>
        <p:txBody>
          <a:bodyPr/>
          <a:lstStyle/>
          <a:p>
            <a:r>
              <a:rPr lang="en-US" dirty="0" smtClean="0"/>
              <a:t>Template Options</a:t>
            </a:r>
          </a:p>
          <a:p>
            <a:r>
              <a:rPr lang="en-US" dirty="0" smtClean="0"/>
              <a:t>Point Constraint Labels</a:t>
            </a:r>
          </a:p>
          <a:p>
            <a:r>
              <a:rPr lang="en-US" dirty="0" smtClean="0"/>
              <a:t>Superelevation Setting</a:t>
            </a:r>
          </a:p>
          <a:p>
            <a:r>
              <a:rPr lang="en-US" dirty="0" smtClean="0"/>
              <a:t>Alternate Surfaces</a:t>
            </a:r>
          </a:p>
          <a:p>
            <a:r>
              <a:rPr lang="en-US" dirty="0"/>
              <a:t>Feature Overrides</a:t>
            </a:r>
          </a:p>
          <a:p>
            <a:r>
              <a:rPr lang="en-US" dirty="0" smtClean="0"/>
              <a:t>Active Template Mode</a:t>
            </a:r>
          </a:p>
          <a:p>
            <a:r>
              <a:rPr lang="en-US" dirty="0" smtClean="0"/>
              <a:t>Component Display Rules</a:t>
            </a:r>
          </a:p>
          <a:p>
            <a:r>
              <a:rPr lang="en-US" dirty="0" smtClean="0"/>
              <a:t>Parent-Child Relationships for Components</a:t>
            </a:r>
          </a:p>
          <a:p>
            <a:r>
              <a:rPr lang="en-US" dirty="0" smtClean="0"/>
              <a:t>Overlay Components</a:t>
            </a:r>
          </a:p>
          <a:p>
            <a:pPr eaLnBrk="1" hangingPunct="1"/>
            <a:endParaRPr lang="en-US" dirty="0" smtClean="0"/>
          </a:p>
        </p:txBody>
      </p:sp>
    </p:spTree>
    <p:extLst>
      <p:ext uri="{BB962C8B-B14F-4D97-AF65-F5344CB8AC3E}">
        <p14:creationId xmlns:p14="http://schemas.microsoft.com/office/powerpoint/2010/main" val="173627674"/>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 Display Rules</a:t>
            </a:r>
            <a:endParaRPr lang="en-US" dirty="0"/>
          </a:p>
        </p:txBody>
      </p:sp>
      <p:sp>
        <p:nvSpPr>
          <p:cNvPr id="3" name="Content Placeholder 2"/>
          <p:cNvSpPr>
            <a:spLocks noGrp="1"/>
          </p:cNvSpPr>
          <p:nvPr>
            <p:ph idx="1"/>
          </p:nvPr>
        </p:nvSpPr>
        <p:spPr>
          <a:xfrm>
            <a:off x="379639" y="1450976"/>
            <a:ext cx="8383054" cy="2406922"/>
          </a:xfrm>
        </p:spPr>
        <p:txBody>
          <a:bodyPr/>
          <a:lstStyle/>
          <a:p>
            <a:r>
              <a:rPr lang="en-US" dirty="0" smtClean="0"/>
              <a:t>Component Display Rule Properties</a:t>
            </a:r>
            <a:endParaRPr lang="en-US" dirty="0"/>
          </a:p>
          <a:p>
            <a:pPr lvl="1"/>
            <a:r>
              <a:rPr lang="en-US" dirty="0" smtClean="0"/>
              <a:t>Compares </a:t>
            </a:r>
            <a:r>
              <a:rPr lang="en-US" dirty="0"/>
              <a:t>the geometry of any points in a Template</a:t>
            </a:r>
          </a:p>
          <a:p>
            <a:pPr lvl="2"/>
            <a:r>
              <a:rPr lang="en-US" dirty="0"/>
              <a:t>Any point in the </a:t>
            </a:r>
            <a:r>
              <a:rPr lang="en-US" dirty="0" smtClean="0"/>
              <a:t>component / template</a:t>
            </a:r>
            <a:r>
              <a:rPr lang="en-US" dirty="0"/>
              <a:t>, not just EC points</a:t>
            </a:r>
          </a:p>
          <a:p>
            <a:pPr lvl="2"/>
            <a:r>
              <a:rPr lang="en-US" dirty="0"/>
              <a:t>Horizontal, Vertical, Slope Comparisons</a:t>
            </a:r>
          </a:p>
          <a:p>
            <a:pPr lvl="2"/>
            <a:r>
              <a:rPr lang="en-US" dirty="0"/>
              <a:t>At each Template Drop</a:t>
            </a:r>
          </a:p>
          <a:p>
            <a:pPr lvl="1"/>
            <a:r>
              <a:rPr lang="en-US" dirty="0"/>
              <a:t>Evaluate whether a Component is Displayed</a:t>
            </a:r>
          </a:p>
          <a:p>
            <a:pPr marL="287338" lvl="1" indent="0">
              <a:buNone/>
            </a:pPr>
            <a:endParaRPr lang="en-US" dirty="0"/>
          </a:p>
          <a:p>
            <a:endParaRPr lang="en-US" dirty="0"/>
          </a:p>
        </p:txBody>
      </p:sp>
      <p:pic>
        <p:nvPicPr>
          <p:cNvPr id="12290" name="Picture 2" descr="C:\Users\CHUCK~1.LAW\AppData\Local\Temp\SNAGHTML1864d4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204" y="4352333"/>
            <a:ext cx="4581525" cy="2066925"/>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CHUCK~1.LAW\AppData\Local\Temp\SNAGHTML18669cf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805" y="3857898"/>
            <a:ext cx="3482810" cy="175695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p:cNvCxnSpPr/>
          <p:nvPr/>
        </p:nvCxnSpPr>
        <p:spPr bwMode="auto">
          <a:xfrm flipV="1">
            <a:off x="1767840" y="4058195"/>
            <a:ext cx="3614057" cy="1254034"/>
          </a:xfrm>
          <a:prstGeom prst="straightConnector1">
            <a:avLst/>
          </a:prstGeom>
          <a:ln>
            <a:solidFill>
              <a:srgbClr val="FF0000"/>
            </a:solidFill>
            <a:headEnd type="triangle"/>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586295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 Display Rules</a:t>
            </a:r>
            <a:endParaRPr lang="en-US" dirty="0"/>
          </a:p>
        </p:txBody>
      </p:sp>
      <p:sp>
        <p:nvSpPr>
          <p:cNvPr id="3" name="Content Placeholder 2"/>
          <p:cNvSpPr>
            <a:spLocks noGrp="1"/>
          </p:cNvSpPr>
          <p:nvPr>
            <p:ph idx="1"/>
          </p:nvPr>
        </p:nvSpPr>
        <p:spPr>
          <a:xfrm>
            <a:off x="370114" y="956541"/>
            <a:ext cx="8383054" cy="2406922"/>
          </a:xfrm>
        </p:spPr>
        <p:txBody>
          <a:bodyPr/>
          <a:lstStyle/>
          <a:p>
            <a:r>
              <a:rPr lang="en-US" dirty="0"/>
              <a:t>Walls not built in infinitely-varying dimensions</a:t>
            </a:r>
          </a:p>
          <a:p>
            <a:pPr lvl="1"/>
            <a:r>
              <a:rPr lang="en-US" dirty="0"/>
              <a:t>Good for initial engineering, quantities</a:t>
            </a:r>
          </a:p>
          <a:p>
            <a:r>
              <a:rPr lang="en-US" dirty="0"/>
              <a:t>Walls built in discrete sizes</a:t>
            </a:r>
          </a:p>
          <a:p>
            <a:pPr marL="287338" lvl="1" indent="0">
              <a:buNone/>
            </a:pPr>
            <a:endParaRPr lang="en-US" dirty="0"/>
          </a:p>
          <a:p>
            <a:endParaRPr lang="en-US" dirty="0"/>
          </a:p>
        </p:txBody>
      </p:sp>
      <p:pic>
        <p:nvPicPr>
          <p:cNvPr id="8" name="Picture 7" descr="standard_wall_height_16.bmp"/>
          <p:cNvPicPr>
            <a:picLocks noChangeAspect="1"/>
          </p:cNvPicPr>
          <p:nvPr/>
        </p:nvPicPr>
        <p:blipFill>
          <a:blip r:embed="rId2" cstate="print"/>
          <a:stretch>
            <a:fillRect/>
          </a:stretch>
        </p:blipFill>
        <p:spPr>
          <a:xfrm>
            <a:off x="2316480" y="2379490"/>
            <a:ext cx="4868993" cy="4145319"/>
          </a:xfrm>
          <a:prstGeom prst="rect">
            <a:avLst/>
          </a:prstGeom>
        </p:spPr>
      </p:pic>
    </p:spTree>
    <p:extLst>
      <p:ext uri="{BB962C8B-B14F-4D97-AF65-F5344CB8AC3E}">
        <p14:creationId xmlns:p14="http://schemas.microsoft.com/office/powerpoint/2010/main" val="22340092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737" y="194540"/>
            <a:ext cx="8383054" cy="762000"/>
          </a:xfrm>
        </p:spPr>
        <p:txBody>
          <a:bodyPr/>
          <a:lstStyle/>
          <a:p>
            <a:r>
              <a:rPr lang="en-US" dirty="0" smtClean="0"/>
              <a:t>Component Display Rules</a:t>
            </a:r>
            <a:endParaRPr lang="en-US" dirty="0"/>
          </a:p>
        </p:txBody>
      </p:sp>
      <p:sp>
        <p:nvSpPr>
          <p:cNvPr id="3" name="Content Placeholder 2"/>
          <p:cNvSpPr>
            <a:spLocks noGrp="1"/>
          </p:cNvSpPr>
          <p:nvPr>
            <p:ph idx="1"/>
          </p:nvPr>
        </p:nvSpPr>
        <p:spPr>
          <a:xfrm>
            <a:off x="509451" y="1348426"/>
            <a:ext cx="6204857" cy="4077013"/>
          </a:xfrm>
        </p:spPr>
        <p:txBody>
          <a:bodyPr/>
          <a:lstStyle/>
          <a:p>
            <a:r>
              <a:rPr lang="en-US" dirty="0" smtClean="0"/>
              <a:t>Test </a:t>
            </a:r>
            <a:r>
              <a:rPr lang="en-US" dirty="0"/>
              <a:t>an Independent Control</a:t>
            </a:r>
          </a:p>
          <a:p>
            <a:pPr lvl="1"/>
            <a:r>
              <a:rPr lang="en-US" sz="2800" dirty="0"/>
              <a:t>If the Control Exists, use a special template</a:t>
            </a:r>
          </a:p>
          <a:p>
            <a:r>
              <a:rPr lang="en-US" dirty="0"/>
              <a:t>Points that switch positions</a:t>
            </a:r>
          </a:p>
          <a:p>
            <a:pPr lvl="1"/>
            <a:r>
              <a:rPr lang="en-US" sz="2800" dirty="0"/>
              <a:t>Meandering Median</a:t>
            </a:r>
          </a:p>
          <a:p>
            <a:r>
              <a:rPr lang="en-US" dirty="0"/>
              <a:t> Intermittent Engineering Features</a:t>
            </a:r>
          </a:p>
          <a:p>
            <a:pPr lvl="1"/>
            <a:r>
              <a:rPr lang="en-US" sz="2800" dirty="0"/>
              <a:t>Walls</a:t>
            </a:r>
          </a:p>
          <a:p>
            <a:pPr lvl="1"/>
            <a:r>
              <a:rPr lang="en-US" sz="2800" dirty="0"/>
              <a:t>Driveways</a:t>
            </a:r>
          </a:p>
          <a:p>
            <a:endParaRPr lang="en-US" dirty="0"/>
          </a:p>
        </p:txBody>
      </p:sp>
    </p:spTree>
    <p:extLst>
      <p:ext uri="{BB962C8B-B14F-4D97-AF65-F5344CB8AC3E}">
        <p14:creationId xmlns:p14="http://schemas.microsoft.com/office/powerpoint/2010/main" val="25783087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737" y="194540"/>
            <a:ext cx="8383054" cy="762000"/>
          </a:xfrm>
        </p:spPr>
        <p:txBody>
          <a:bodyPr/>
          <a:lstStyle/>
          <a:p>
            <a:r>
              <a:rPr lang="en-US" dirty="0" smtClean="0"/>
              <a:t>Component Display Rules</a:t>
            </a:r>
            <a:endParaRPr lang="en-US" dirty="0"/>
          </a:p>
        </p:txBody>
      </p:sp>
      <p:sp>
        <p:nvSpPr>
          <p:cNvPr id="4" name="Content Placeholder 3"/>
          <p:cNvSpPr>
            <a:spLocks noGrp="1"/>
          </p:cNvSpPr>
          <p:nvPr>
            <p:ph idx="1"/>
          </p:nvPr>
        </p:nvSpPr>
        <p:spPr>
          <a:xfrm>
            <a:off x="291737" y="1137467"/>
            <a:ext cx="8383054" cy="1018504"/>
          </a:xfrm>
        </p:spPr>
        <p:txBody>
          <a:bodyPr/>
          <a:lstStyle/>
          <a:p>
            <a:pPr>
              <a:buNone/>
            </a:pPr>
            <a:r>
              <a:rPr lang="en-US" dirty="0" smtClean="0"/>
              <a:t>Example…If </a:t>
            </a:r>
            <a:r>
              <a:rPr lang="en-US" dirty="0" smtClean="0"/>
              <a:t>Pavement Matchline </a:t>
            </a:r>
            <a:r>
              <a:rPr lang="en-US" dirty="0" smtClean="0"/>
              <a:t>exists then</a:t>
            </a:r>
            <a:endParaRPr lang="en-US" dirty="0"/>
          </a:p>
          <a:p>
            <a:pPr>
              <a:buFont typeface="Wingdings" panose="05000000000000000000" pitchFamily="2" charset="2"/>
              <a:buChar char="à"/>
            </a:pPr>
            <a:r>
              <a:rPr lang="en-US" dirty="0" smtClean="0">
                <a:sym typeface="Wingdings" panose="05000000000000000000" pitchFamily="2" charset="2"/>
              </a:rPr>
              <a:t>Do not draw Shoulder and End Conditions</a:t>
            </a:r>
          </a:p>
          <a:p>
            <a:pPr>
              <a:buFont typeface="Wingdings" panose="05000000000000000000" pitchFamily="2" charset="2"/>
              <a:buChar char="à"/>
            </a:pPr>
            <a:r>
              <a:rPr lang="en-US" dirty="0" smtClean="0">
                <a:sym typeface="Wingdings" panose="05000000000000000000" pitchFamily="2" charset="2"/>
              </a:rPr>
              <a:t>Can be used at driveway and intersection seem lines</a:t>
            </a:r>
            <a:endParaRPr lang="en-US" dirty="0"/>
          </a:p>
          <a:p>
            <a:pPr marL="0" indent="0">
              <a:buNone/>
            </a:pPr>
            <a:endParaRPr lang="en-US" dirty="0"/>
          </a:p>
        </p:txBody>
      </p:sp>
      <p:pic>
        <p:nvPicPr>
          <p:cNvPr id="6146" name="Picture 2" descr="C:\Users\CHUCK~1.LAW\AppData\Local\Temp\SNAGHTML1d6c0e4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625" y="3506228"/>
            <a:ext cx="3993419" cy="229895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CHUCK~1.LAW\AppData\Local\Temp\SNAGHTML1d6cff2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2664" y="3288574"/>
            <a:ext cx="2752127" cy="2349538"/>
          </a:xfrm>
          <a:prstGeom prst="rect">
            <a:avLst/>
          </a:prstGeom>
          <a:noFill/>
          <a:extLst>
            <a:ext uri="{909E8E84-426E-40DD-AFC4-6F175D3DCCD1}">
              <a14:hiddenFill xmlns:a14="http://schemas.microsoft.com/office/drawing/2010/main">
                <a:solidFill>
                  <a:srgbClr val="FFFFFF"/>
                </a:solidFill>
              </a14:hiddenFill>
            </a:ext>
          </a:extLst>
        </p:spPr>
      </p:pic>
      <p:sp>
        <p:nvSpPr>
          <p:cNvPr id="3" name="Striped Right Arrow 2"/>
          <p:cNvSpPr/>
          <p:nvPr/>
        </p:nvSpPr>
        <p:spPr bwMode="auto">
          <a:xfrm>
            <a:off x="4218044" y="4463343"/>
            <a:ext cx="1704620" cy="484632"/>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err="1" smtClean="0">
              <a:ln>
                <a:noFill/>
              </a:ln>
              <a:solidFill>
                <a:schemeClr val="bg1"/>
              </a:solidFill>
              <a:effectLst/>
              <a:latin typeface="+mn-lt"/>
              <a:ea typeface="MS PGothic"/>
              <a:cs typeface="MS PGothic"/>
            </a:endParaRPr>
          </a:p>
        </p:txBody>
      </p:sp>
    </p:spTree>
    <p:extLst>
      <p:ext uri="{BB962C8B-B14F-4D97-AF65-F5344CB8AC3E}">
        <p14:creationId xmlns:p14="http://schemas.microsoft.com/office/powerpoint/2010/main" val="3528780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Parent-Child Relationships for Components</a:t>
            </a:r>
            <a:endParaRPr lang="en-US" dirty="0"/>
          </a:p>
        </p:txBody>
      </p:sp>
      <p:sp>
        <p:nvSpPr>
          <p:cNvPr id="3" name="Content Placeholder 2"/>
          <p:cNvSpPr>
            <a:spLocks noGrp="1"/>
          </p:cNvSpPr>
          <p:nvPr>
            <p:ph idx="1"/>
          </p:nvPr>
        </p:nvSpPr>
        <p:spPr>
          <a:xfrm>
            <a:off x="379639" y="1450976"/>
            <a:ext cx="8383054" cy="1832156"/>
          </a:xfrm>
        </p:spPr>
        <p:txBody>
          <a:bodyPr/>
          <a:lstStyle/>
          <a:p>
            <a:r>
              <a:rPr lang="en-US" dirty="0" smtClean="0"/>
              <a:t>A component has the ability to be either a parent or a child of another component.</a:t>
            </a:r>
          </a:p>
          <a:p>
            <a:r>
              <a:rPr lang="en-US" dirty="0" smtClean="0"/>
              <a:t>When a parent is displayed, the child or children will be displayed.</a:t>
            </a:r>
            <a:endParaRPr lang="en-US" dirty="0"/>
          </a:p>
        </p:txBody>
      </p:sp>
      <p:pic>
        <p:nvPicPr>
          <p:cNvPr id="14338" name="Picture 2" descr="C:\Users\CHUCK~1.LAW\AppData\Local\Temp\SNAGHTML188538a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640" y="3425282"/>
            <a:ext cx="4270738" cy="193060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Users\CHUCK~1.LAW\AppData\Local\Temp\SNAGHTML1886844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5288" y="3425282"/>
            <a:ext cx="4017465" cy="264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89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Content Placeholder 2"/>
          <p:cNvSpPr>
            <a:spLocks noGrp="1"/>
          </p:cNvSpPr>
          <p:nvPr>
            <p:ph idx="1"/>
          </p:nvPr>
        </p:nvSpPr>
        <p:spPr/>
        <p:txBody>
          <a:bodyPr/>
          <a:lstStyle/>
          <a:p>
            <a:r>
              <a:rPr lang="en-US" dirty="0" smtClean="0"/>
              <a:t>Use Null Point to seek a matchline.</a:t>
            </a:r>
          </a:p>
          <a:p>
            <a:r>
              <a:rPr lang="en-US" dirty="0" smtClean="0"/>
              <a:t>Used for Driveways, Sideroads, etc.</a:t>
            </a:r>
          </a:p>
          <a:p>
            <a:r>
              <a:rPr lang="en-US" dirty="0" smtClean="0"/>
              <a:t>Do not draw shoulders and end conditions when matchline found.</a:t>
            </a:r>
          </a:p>
          <a:p>
            <a:r>
              <a:rPr lang="en-US" dirty="0" smtClean="0"/>
              <a:t>Component Display rule on the shoulder comparing the distance between two null points.</a:t>
            </a:r>
          </a:p>
          <a:p>
            <a:r>
              <a:rPr lang="en-US" dirty="0" smtClean="0"/>
              <a:t>Parent-Child relationships on the end conditions setting the shoulder as the parent.</a:t>
            </a:r>
            <a:endParaRPr lang="en-US" dirty="0"/>
          </a:p>
        </p:txBody>
      </p:sp>
    </p:spTree>
    <p:extLst>
      <p:ext uri="{BB962C8B-B14F-4D97-AF65-F5344CB8AC3E}">
        <p14:creationId xmlns:p14="http://schemas.microsoft.com/office/powerpoint/2010/main" val="1694144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ment Matchline Demo">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3210" cy="6858000"/>
          </a:xfrm>
        </p:spPr>
      </p:pic>
    </p:spTree>
    <p:extLst>
      <p:ext uri="{BB962C8B-B14F-4D97-AF65-F5344CB8AC3E}">
        <p14:creationId xmlns:p14="http://schemas.microsoft.com/office/powerpoint/2010/main" val="373649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4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70114" y="1093925"/>
            <a:ext cx="8383054" cy="1091928"/>
          </a:xfrm>
        </p:spPr>
        <p:txBody>
          <a:bodyPr/>
          <a:lstStyle/>
          <a:p>
            <a:r>
              <a:rPr lang="en-US" dirty="0" smtClean="0"/>
              <a:t>An Overlay/Stripping Component has special properties to follow the designed component slopes or the active </a:t>
            </a:r>
            <a:r>
              <a:rPr lang="en-US" dirty="0" smtClean="0"/>
              <a:t>surface or both.</a:t>
            </a:r>
            <a:endParaRPr lang="en-US" dirty="0"/>
          </a:p>
        </p:txBody>
      </p:sp>
      <p:pic>
        <p:nvPicPr>
          <p:cNvPr id="18434" name="Picture 2" descr="C:\Users\CHUCK~1.LAW\AppData\Local\Temp\SNAGHTML18989ee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4970" y="2857363"/>
            <a:ext cx="4867275" cy="3695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3064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70114" y="1093925"/>
            <a:ext cx="8383054" cy="4806690"/>
          </a:xfrm>
        </p:spPr>
        <p:txBody>
          <a:bodyPr/>
          <a:lstStyle/>
          <a:p>
            <a:r>
              <a:rPr lang="en-US" dirty="0"/>
              <a:t>The top or the bottom or both may vary in position, depending on where and </a:t>
            </a:r>
            <a:r>
              <a:rPr lang="en-US" dirty="0" smtClean="0"/>
              <a:t>how the </a:t>
            </a:r>
            <a:r>
              <a:rPr lang="en-US" dirty="0"/>
              <a:t>surface intersects </a:t>
            </a:r>
            <a:r>
              <a:rPr lang="en-US" dirty="0" smtClean="0"/>
              <a:t>it.</a:t>
            </a:r>
          </a:p>
          <a:p>
            <a:r>
              <a:rPr lang="en-US" dirty="0" smtClean="0"/>
              <a:t>The linestring </a:t>
            </a:r>
            <a:r>
              <a:rPr lang="en-US" dirty="0"/>
              <a:t>from which the component is defined </a:t>
            </a:r>
            <a:r>
              <a:rPr lang="en-US" dirty="0" smtClean="0"/>
              <a:t>is referred to as </a:t>
            </a:r>
            <a:r>
              <a:rPr lang="en-US" dirty="0"/>
              <a:t>the “spine</a:t>
            </a:r>
            <a:r>
              <a:rPr lang="en-US" dirty="0" smtClean="0"/>
              <a:t>.”</a:t>
            </a:r>
          </a:p>
          <a:p>
            <a:r>
              <a:rPr lang="en-US" dirty="0" smtClean="0"/>
              <a:t>We define </a:t>
            </a:r>
            <a:r>
              <a:rPr lang="en-US" dirty="0"/>
              <a:t>a string of points (or “line” or “open shape”) to set the geometry of </a:t>
            </a:r>
            <a:r>
              <a:rPr lang="en-US" dirty="0" smtClean="0"/>
              <a:t>the component.</a:t>
            </a:r>
          </a:p>
          <a:p>
            <a:r>
              <a:rPr lang="en-US" dirty="0"/>
              <a:t>The Top is always the top limit of the component and the Bottom is always </a:t>
            </a:r>
            <a:r>
              <a:rPr lang="en-US" dirty="0" smtClean="0"/>
              <a:t>the bottom</a:t>
            </a:r>
            <a:r>
              <a:rPr lang="en-US" dirty="0"/>
              <a:t>. This “spine” is not necessarily the top of the component, but will </a:t>
            </a:r>
            <a:r>
              <a:rPr lang="en-US" dirty="0" smtClean="0"/>
              <a:t>always be </a:t>
            </a:r>
            <a:r>
              <a:rPr lang="en-US" dirty="0"/>
              <a:t>between the Top and the Bottom of the component</a:t>
            </a:r>
            <a:r>
              <a:rPr lang="en-US" dirty="0" smtClean="0"/>
              <a:t>.</a:t>
            </a:r>
            <a:endParaRPr lang="en-US" dirty="0"/>
          </a:p>
        </p:txBody>
      </p:sp>
    </p:spTree>
    <p:extLst>
      <p:ext uri="{BB962C8B-B14F-4D97-AF65-F5344CB8AC3E}">
        <p14:creationId xmlns:p14="http://schemas.microsoft.com/office/powerpoint/2010/main" val="25207287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a:t>
            </a:r>
            <a:r>
              <a:rPr lang="en-US" dirty="0" smtClean="0"/>
              <a:t>Components </a:t>
            </a:r>
            <a:endParaRPr lang="en-US" dirty="0"/>
          </a:p>
        </p:txBody>
      </p:sp>
      <p:sp>
        <p:nvSpPr>
          <p:cNvPr id="3" name="Content Placeholder 2"/>
          <p:cNvSpPr>
            <a:spLocks noGrp="1"/>
          </p:cNvSpPr>
          <p:nvPr>
            <p:ph idx="1"/>
          </p:nvPr>
        </p:nvSpPr>
        <p:spPr>
          <a:xfrm>
            <a:off x="370114" y="1093925"/>
            <a:ext cx="8383054" cy="1091928"/>
          </a:xfrm>
        </p:spPr>
        <p:txBody>
          <a:bodyPr/>
          <a:lstStyle/>
          <a:p>
            <a:r>
              <a:rPr lang="en-US" dirty="0" smtClean="0"/>
              <a:t>Top Options</a:t>
            </a:r>
            <a:endParaRPr lang="en-US" dirty="0"/>
          </a:p>
        </p:txBody>
      </p:sp>
      <p:sp>
        <p:nvSpPr>
          <p:cNvPr id="4" name="Rectangle 3"/>
          <p:cNvSpPr/>
          <p:nvPr/>
        </p:nvSpPr>
        <p:spPr>
          <a:xfrm>
            <a:off x="887044" y="2323237"/>
            <a:ext cx="7475417" cy="3046988"/>
          </a:xfrm>
          <a:prstGeom prst="rect">
            <a:avLst/>
          </a:prstGeom>
        </p:spPr>
        <p:txBody>
          <a:bodyPr wrap="square">
            <a:spAutoFit/>
          </a:bodyPr>
          <a:lstStyle/>
          <a:p>
            <a:pPr marL="342900" indent="-342900">
              <a:buFont typeface="Wingdings" panose="05000000000000000000" pitchFamily="2" charset="2"/>
              <a:buChar char="ü"/>
            </a:pPr>
            <a:r>
              <a:rPr lang="en-US" i="1" dirty="0">
                <a:latin typeface="+mn-lt"/>
              </a:rPr>
              <a:t>Follow Surface</a:t>
            </a:r>
            <a:r>
              <a:rPr lang="en-US" dirty="0">
                <a:latin typeface="+mn-lt"/>
              </a:rPr>
              <a:t>: The top of the component will be draped along the </a:t>
            </a:r>
            <a:r>
              <a:rPr lang="en-US" dirty="0" smtClean="0">
                <a:latin typeface="+mn-lt"/>
              </a:rPr>
              <a:t>top of </a:t>
            </a:r>
            <a:r>
              <a:rPr lang="en-US" dirty="0">
                <a:latin typeface="+mn-lt"/>
              </a:rPr>
              <a:t>the target surface</a:t>
            </a:r>
            <a:r>
              <a:rPr lang="en-US" dirty="0" smtClean="0">
                <a:latin typeface="+mn-lt"/>
              </a:rPr>
              <a:t>.</a:t>
            </a:r>
          </a:p>
          <a:p>
            <a:pPr marL="342900" indent="-342900">
              <a:buFont typeface="Wingdings" panose="05000000000000000000" pitchFamily="2" charset="2"/>
              <a:buChar char="ü"/>
            </a:pPr>
            <a:endParaRPr lang="en-US" dirty="0">
              <a:latin typeface="+mn-lt"/>
            </a:endParaRPr>
          </a:p>
          <a:p>
            <a:pPr marL="342900" indent="-342900">
              <a:buFont typeface="Wingdings" panose="05000000000000000000" pitchFamily="2" charset="2"/>
              <a:buChar char="ü"/>
            </a:pPr>
            <a:r>
              <a:rPr lang="en-US" i="1" dirty="0">
                <a:latin typeface="+mn-lt"/>
              </a:rPr>
              <a:t>Follow Component</a:t>
            </a:r>
            <a:r>
              <a:rPr lang="en-US" dirty="0">
                <a:latin typeface="+mn-lt"/>
              </a:rPr>
              <a:t>: The top of the component will follow the </a:t>
            </a:r>
            <a:r>
              <a:rPr lang="en-US" dirty="0" smtClean="0">
                <a:latin typeface="+mn-lt"/>
              </a:rPr>
              <a:t>component spine.</a:t>
            </a:r>
          </a:p>
          <a:p>
            <a:pPr marL="342900" indent="-342900">
              <a:buFont typeface="Wingdings" panose="05000000000000000000" pitchFamily="2" charset="2"/>
              <a:buChar char="ü"/>
            </a:pPr>
            <a:endParaRPr lang="en-US" dirty="0">
              <a:latin typeface="+mn-lt"/>
            </a:endParaRPr>
          </a:p>
          <a:p>
            <a:pPr marL="342900" indent="-342900">
              <a:buFont typeface="Wingdings" panose="05000000000000000000" pitchFamily="2" charset="2"/>
              <a:buChar char="ü"/>
            </a:pPr>
            <a:r>
              <a:rPr lang="en-US" i="1" dirty="0">
                <a:latin typeface="+mn-lt"/>
              </a:rPr>
              <a:t>Follow Highest</a:t>
            </a:r>
            <a:r>
              <a:rPr lang="en-US" dirty="0">
                <a:latin typeface="+mn-lt"/>
              </a:rPr>
              <a:t>: The top of the component will follow the </a:t>
            </a:r>
            <a:r>
              <a:rPr lang="en-US" dirty="0" smtClean="0">
                <a:latin typeface="+mn-lt"/>
              </a:rPr>
              <a:t>higher </a:t>
            </a:r>
            <a:r>
              <a:rPr lang="en-US" dirty="0">
                <a:latin typeface="+mn-lt"/>
              </a:rPr>
              <a:t>of </a:t>
            </a:r>
            <a:r>
              <a:rPr lang="en-US" dirty="0" smtClean="0">
                <a:latin typeface="+mn-lt"/>
              </a:rPr>
              <a:t>the surface </a:t>
            </a:r>
            <a:r>
              <a:rPr lang="en-US" dirty="0">
                <a:latin typeface="+mn-lt"/>
              </a:rPr>
              <a:t>or the </a:t>
            </a:r>
            <a:r>
              <a:rPr lang="en-US" dirty="0" smtClean="0">
                <a:latin typeface="+mn-lt"/>
              </a:rPr>
              <a:t>spine.</a:t>
            </a:r>
            <a:endParaRPr lang="en-US" dirty="0">
              <a:latin typeface="+mn-lt"/>
            </a:endParaRPr>
          </a:p>
        </p:txBody>
      </p:sp>
    </p:spTree>
    <p:extLst>
      <p:ext uri="{BB962C8B-B14F-4D97-AF65-F5344CB8AC3E}">
        <p14:creationId xmlns:p14="http://schemas.microsoft.com/office/powerpoint/2010/main" val="2628552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idx="1"/>
          </p:nvPr>
        </p:nvSpPr>
        <p:spPr>
          <a:xfrm>
            <a:off x="370114" y="1130545"/>
            <a:ext cx="8383054" cy="2769332"/>
          </a:xfrm>
        </p:spPr>
        <p:txBody>
          <a:bodyPr/>
          <a:lstStyle/>
          <a:p>
            <a:r>
              <a:rPr lang="en-US" dirty="0" smtClean="0"/>
              <a:t>Template Options are used to “pre-configure” settings used for point and component construction.</a:t>
            </a:r>
          </a:p>
          <a:p>
            <a:pPr lvl="1"/>
            <a:r>
              <a:rPr lang="en-US" dirty="0" smtClean="0"/>
              <a:t>Naming Options</a:t>
            </a:r>
          </a:p>
          <a:p>
            <a:pPr lvl="1"/>
            <a:r>
              <a:rPr lang="en-US" dirty="0" smtClean="0"/>
              <a:t>Affixes</a:t>
            </a:r>
          </a:p>
          <a:p>
            <a:pPr lvl="1"/>
            <a:r>
              <a:rPr lang="en-US" dirty="0" smtClean="0"/>
              <a:t>Step Options</a:t>
            </a:r>
            <a:endParaRPr lang="en-US" dirty="0"/>
          </a:p>
        </p:txBody>
      </p:sp>
      <p:pic>
        <p:nvPicPr>
          <p:cNvPr id="1026" name="Picture 2" descr="C:\Users\CHUCK~1.LAW\AppData\Local\Temp\SNAGHTML16c2189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27" y="4073881"/>
            <a:ext cx="3838575" cy="19145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HUCK~1.LAW\AppData\Local\Temp\SNAGHTML16c303f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5475" y="2845156"/>
            <a:ext cx="3438525" cy="31432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CHUCK~1.LAW\AppData\Local\Temp\SNAGHTML16c45bc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8031" y="4073881"/>
            <a:ext cx="1727444" cy="1692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1665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a:t>
            </a:r>
            <a:r>
              <a:rPr lang="en-US" dirty="0" smtClean="0"/>
              <a:t>Components </a:t>
            </a:r>
            <a:endParaRPr lang="en-US" dirty="0"/>
          </a:p>
        </p:txBody>
      </p:sp>
      <p:sp>
        <p:nvSpPr>
          <p:cNvPr id="3" name="Content Placeholder 2"/>
          <p:cNvSpPr>
            <a:spLocks noGrp="1"/>
          </p:cNvSpPr>
          <p:nvPr>
            <p:ph idx="1"/>
          </p:nvPr>
        </p:nvSpPr>
        <p:spPr>
          <a:xfrm>
            <a:off x="370114" y="1093925"/>
            <a:ext cx="8383054" cy="1091928"/>
          </a:xfrm>
        </p:spPr>
        <p:txBody>
          <a:bodyPr/>
          <a:lstStyle/>
          <a:p>
            <a:r>
              <a:rPr lang="en-US" dirty="0" smtClean="0"/>
              <a:t>Bottom Options</a:t>
            </a:r>
            <a:endParaRPr lang="en-US" dirty="0"/>
          </a:p>
        </p:txBody>
      </p:sp>
      <p:sp>
        <p:nvSpPr>
          <p:cNvPr id="4" name="Rectangle 3"/>
          <p:cNvSpPr/>
          <p:nvPr/>
        </p:nvSpPr>
        <p:spPr>
          <a:xfrm>
            <a:off x="823932" y="1788382"/>
            <a:ext cx="7475417" cy="4524315"/>
          </a:xfrm>
          <a:prstGeom prst="rect">
            <a:avLst/>
          </a:prstGeom>
        </p:spPr>
        <p:txBody>
          <a:bodyPr wrap="square">
            <a:spAutoFit/>
          </a:bodyPr>
          <a:lstStyle/>
          <a:p>
            <a:pPr marL="342900" indent="-342900">
              <a:buFont typeface="Wingdings" panose="05000000000000000000" pitchFamily="2" charset="2"/>
              <a:buChar char="ü"/>
            </a:pPr>
            <a:r>
              <a:rPr lang="en-US" i="1" dirty="0">
                <a:latin typeface="+mn-lt"/>
              </a:rPr>
              <a:t>Follow Surface</a:t>
            </a:r>
            <a:r>
              <a:rPr lang="en-US" dirty="0">
                <a:latin typeface="+mn-lt"/>
              </a:rPr>
              <a:t>: The bottom of the component will follow the </a:t>
            </a:r>
            <a:r>
              <a:rPr lang="en-US" dirty="0" smtClean="0">
                <a:latin typeface="+mn-lt"/>
              </a:rPr>
              <a:t>target surface </a:t>
            </a:r>
            <a:r>
              <a:rPr lang="en-US" dirty="0">
                <a:latin typeface="+mn-lt"/>
              </a:rPr>
              <a:t>at a distance below the surface as defined </a:t>
            </a:r>
            <a:r>
              <a:rPr lang="en-US" dirty="0" smtClean="0">
                <a:latin typeface="+mn-lt"/>
              </a:rPr>
              <a:t>by the </a:t>
            </a:r>
            <a:r>
              <a:rPr lang="en-US" dirty="0">
                <a:latin typeface="+mn-lt"/>
              </a:rPr>
              <a:t>Surface </a:t>
            </a:r>
            <a:r>
              <a:rPr lang="en-US" dirty="0" smtClean="0">
                <a:latin typeface="+mn-lt"/>
              </a:rPr>
              <a:t>Depth</a:t>
            </a:r>
          </a:p>
          <a:p>
            <a:pPr marL="342900" indent="-342900">
              <a:buFont typeface="Wingdings" panose="05000000000000000000" pitchFamily="2" charset="2"/>
              <a:buChar char="ü"/>
            </a:pPr>
            <a:r>
              <a:rPr lang="en-US" i="1" dirty="0" smtClean="0">
                <a:latin typeface="+mn-lt"/>
              </a:rPr>
              <a:t>Follow </a:t>
            </a:r>
            <a:r>
              <a:rPr lang="en-US" i="1" dirty="0">
                <a:latin typeface="+mn-lt"/>
              </a:rPr>
              <a:t>Component</a:t>
            </a:r>
            <a:r>
              <a:rPr lang="en-US" dirty="0">
                <a:latin typeface="+mn-lt"/>
              </a:rPr>
              <a:t>: The bottom of the component will follow the </a:t>
            </a:r>
            <a:r>
              <a:rPr lang="en-US" dirty="0" smtClean="0">
                <a:latin typeface="+mn-lt"/>
              </a:rPr>
              <a:t>component spine </a:t>
            </a:r>
            <a:r>
              <a:rPr lang="en-US" dirty="0">
                <a:latin typeface="+mn-lt"/>
              </a:rPr>
              <a:t>at distance below it as defined by the </a:t>
            </a:r>
            <a:r>
              <a:rPr lang="en-US" dirty="0" smtClean="0">
                <a:latin typeface="+mn-lt"/>
              </a:rPr>
              <a:t>Component Depth</a:t>
            </a:r>
          </a:p>
          <a:p>
            <a:pPr marL="342900" indent="-342900">
              <a:buFont typeface="Wingdings" panose="05000000000000000000" pitchFamily="2" charset="2"/>
              <a:buChar char="ü"/>
            </a:pPr>
            <a:r>
              <a:rPr lang="en-US" i="1" dirty="0" smtClean="0">
                <a:latin typeface="+mn-lt"/>
              </a:rPr>
              <a:t>Follow </a:t>
            </a:r>
            <a:r>
              <a:rPr lang="en-US" i="1" dirty="0">
                <a:latin typeface="+mn-lt"/>
              </a:rPr>
              <a:t>Lowest</a:t>
            </a:r>
            <a:r>
              <a:rPr lang="en-US" dirty="0">
                <a:latin typeface="+mn-lt"/>
              </a:rPr>
              <a:t>: The bottom of the component will follow the lower of </a:t>
            </a:r>
            <a:r>
              <a:rPr lang="en-US" dirty="0" smtClean="0">
                <a:latin typeface="+mn-lt"/>
              </a:rPr>
              <a:t>the surface </a:t>
            </a:r>
            <a:r>
              <a:rPr lang="en-US" dirty="0">
                <a:latin typeface="+mn-lt"/>
              </a:rPr>
              <a:t>line or the spine minus the Component Depth</a:t>
            </a:r>
          </a:p>
          <a:p>
            <a:pPr marL="342900" indent="-342900">
              <a:buFont typeface="Wingdings" panose="05000000000000000000" pitchFamily="2" charset="2"/>
              <a:buChar char="ü"/>
            </a:pPr>
            <a:r>
              <a:rPr lang="en-US" i="1" dirty="0" smtClean="0">
                <a:latin typeface="+mn-lt"/>
              </a:rPr>
              <a:t>Follow </a:t>
            </a:r>
            <a:r>
              <a:rPr lang="en-US" i="1" dirty="0">
                <a:latin typeface="+mn-lt"/>
              </a:rPr>
              <a:t>Highest</a:t>
            </a:r>
            <a:r>
              <a:rPr lang="en-US" dirty="0">
                <a:latin typeface="+mn-lt"/>
              </a:rPr>
              <a:t>: The bottom of the component will follow the lower of </a:t>
            </a:r>
            <a:r>
              <a:rPr lang="en-US" dirty="0" smtClean="0">
                <a:latin typeface="+mn-lt"/>
              </a:rPr>
              <a:t>the surface </a:t>
            </a:r>
            <a:r>
              <a:rPr lang="en-US" dirty="0">
                <a:latin typeface="+mn-lt"/>
              </a:rPr>
              <a:t>line or the defined component line at </a:t>
            </a:r>
            <a:r>
              <a:rPr lang="en-US" dirty="0" smtClean="0">
                <a:latin typeface="+mn-lt"/>
              </a:rPr>
              <a:t>the specified </a:t>
            </a:r>
            <a:r>
              <a:rPr lang="en-US" dirty="0">
                <a:latin typeface="+mn-lt"/>
              </a:rPr>
              <a:t>depths</a:t>
            </a:r>
          </a:p>
        </p:txBody>
      </p:sp>
    </p:spTree>
    <p:extLst>
      <p:ext uri="{BB962C8B-B14F-4D97-AF65-F5344CB8AC3E}">
        <p14:creationId xmlns:p14="http://schemas.microsoft.com/office/powerpoint/2010/main" val="22692317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10134" y="956541"/>
            <a:ext cx="8383054" cy="932574"/>
          </a:xfrm>
        </p:spPr>
        <p:txBody>
          <a:bodyPr/>
          <a:lstStyle/>
          <a:p>
            <a:r>
              <a:rPr lang="en-US" b="1" i="1" dirty="0" smtClean="0"/>
              <a:t>Nominal Depth Milling Only</a:t>
            </a:r>
          </a:p>
          <a:p>
            <a:pPr lvl="1"/>
            <a:r>
              <a:rPr lang="en-US" dirty="0" smtClean="0"/>
              <a:t>Example (1” Depth Following Existing Ground)</a:t>
            </a:r>
            <a:endParaRPr lang="en-US" dirty="0"/>
          </a:p>
        </p:txBody>
      </p:sp>
      <p:pic>
        <p:nvPicPr>
          <p:cNvPr id="1026" name="Picture 2" descr="C:\Users\CHUCK~1.LAW\AppData\Local\Temp\SNAGHTML1cc320a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16" y="2303579"/>
            <a:ext cx="4572000" cy="15335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HUCK~1.LAW\AppData\Local\Temp\SNAGHTML1cc3aa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1661" y="3896580"/>
            <a:ext cx="4542692" cy="25829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10134" y="4251569"/>
            <a:ext cx="3839835" cy="1569660"/>
          </a:xfrm>
          <a:prstGeom prst="rect">
            <a:avLst/>
          </a:prstGeom>
          <a:noFill/>
        </p:spPr>
        <p:txBody>
          <a:bodyPr wrap="square" rtlCol="0">
            <a:spAutoFit/>
          </a:bodyPr>
          <a:lstStyle/>
          <a:p>
            <a:r>
              <a:rPr lang="en-US" dirty="0" smtClean="0">
                <a:latin typeface="Arial Narrow" pitchFamily="34" charset="0"/>
              </a:rPr>
              <a:t>Top Option = Follow Surface</a:t>
            </a:r>
          </a:p>
          <a:p>
            <a:r>
              <a:rPr lang="en-US" dirty="0" smtClean="0">
                <a:latin typeface="Arial Narrow" pitchFamily="34" charset="0"/>
              </a:rPr>
              <a:t>Bottom Option = Follow Surface</a:t>
            </a:r>
          </a:p>
          <a:p>
            <a:r>
              <a:rPr lang="en-US" dirty="0" smtClean="0">
                <a:latin typeface="Arial Narrow" pitchFamily="34" charset="0"/>
              </a:rPr>
              <a:t>Component Depth = 0.0</a:t>
            </a:r>
          </a:p>
          <a:p>
            <a:r>
              <a:rPr lang="en-US" dirty="0" smtClean="0">
                <a:latin typeface="Arial Narrow" pitchFamily="34" charset="0"/>
              </a:rPr>
              <a:t>Surface Depth = +0.083</a:t>
            </a:r>
          </a:p>
        </p:txBody>
      </p:sp>
      <p:sp>
        <p:nvSpPr>
          <p:cNvPr id="6" name="TextBox 5"/>
          <p:cNvSpPr txBox="1"/>
          <p:nvPr/>
        </p:nvSpPr>
        <p:spPr>
          <a:xfrm>
            <a:off x="5022660" y="2239345"/>
            <a:ext cx="3866764" cy="830997"/>
          </a:xfrm>
          <a:prstGeom prst="rect">
            <a:avLst/>
          </a:prstGeom>
          <a:noFill/>
        </p:spPr>
        <p:txBody>
          <a:bodyPr wrap="none" rtlCol="0">
            <a:spAutoFit/>
          </a:bodyPr>
          <a:lstStyle/>
          <a:p>
            <a:r>
              <a:rPr lang="en-US" dirty="0" smtClean="0">
                <a:latin typeface="Arial Narrow" pitchFamily="34" charset="0"/>
              </a:rPr>
              <a:t>Depth Measured from</a:t>
            </a:r>
          </a:p>
          <a:p>
            <a:r>
              <a:rPr lang="en-US" dirty="0" smtClean="0">
                <a:latin typeface="Arial Narrow" pitchFamily="34" charset="0"/>
              </a:rPr>
              <a:t>Active Surface – </a:t>
            </a:r>
            <a:r>
              <a:rPr lang="en-US" b="1" dirty="0" smtClean="0">
                <a:latin typeface="Arial Narrow" pitchFamily="34" charset="0"/>
              </a:rPr>
              <a:t>Ignores Profile</a:t>
            </a:r>
            <a:endParaRPr lang="en-US" b="1" dirty="0" smtClean="0">
              <a:latin typeface="Arial Narrow" pitchFamily="34" charset="0"/>
            </a:endParaRPr>
          </a:p>
        </p:txBody>
      </p:sp>
    </p:spTree>
    <p:extLst>
      <p:ext uri="{BB962C8B-B14F-4D97-AF65-F5344CB8AC3E}">
        <p14:creationId xmlns:p14="http://schemas.microsoft.com/office/powerpoint/2010/main" val="16856081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10134" y="956541"/>
            <a:ext cx="8383054" cy="932574"/>
          </a:xfrm>
        </p:spPr>
        <p:txBody>
          <a:bodyPr/>
          <a:lstStyle/>
          <a:p>
            <a:r>
              <a:rPr lang="en-US" b="1" i="1" dirty="0" smtClean="0"/>
              <a:t>Slope Correction Milling Only</a:t>
            </a:r>
          </a:p>
          <a:p>
            <a:pPr lvl="1"/>
            <a:r>
              <a:rPr lang="en-US" dirty="0" smtClean="0"/>
              <a:t>Example (2” Depth </a:t>
            </a:r>
            <a:r>
              <a:rPr lang="en-US" b="1" dirty="0" smtClean="0"/>
              <a:t>BELOW PROFILE</a:t>
            </a:r>
            <a:r>
              <a:rPr lang="en-US" dirty="0" smtClean="0"/>
              <a:t> Correcting Cross Slope)</a:t>
            </a:r>
            <a:endParaRPr lang="en-US" dirty="0"/>
          </a:p>
        </p:txBody>
      </p:sp>
      <p:sp>
        <p:nvSpPr>
          <p:cNvPr id="5" name="TextBox 4"/>
          <p:cNvSpPr txBox="1"/>
          <p:nvPr/>
        </p:nvSpPr>
        <p:spPr>
          <a:xfrm>
            <a:off x="132862" y="4251569"/>
            <a:ext cx="4282830" cy="1569660"/>
          </a:xfrm>
          <a:prstGeom prst="rect">
            <a:avLst/>
          </a:prstGeom>
          <a:noFill/>
        </p:spPr>
        <p:txBody>
          <a:bodyPr wrap="square" rtlCol="0">
            <a:spAutoFit/>
          </a:bodyPr>
          <a:lstStyle/>
          <a:p>
            <a:r>
              <a:rPr lang="en-US" dirty="0" smtClean="0">
                <a:latin typeface="Arial Narrow" pitchFamily="34" charset="0"/>
              </a:rPr>
              <a:t>Top Option = Follow Surface</a:t>
            </a:r>
          </a:p>
          <a:p>
            <a:r>
              <a:rPr lang="en-US" dirty="0" smtClean="0">
                <a:latin typeface="Arial Narrow" pitchFamily="34" charset="0"/>
              </a:rPr>
              <a:t>Bottom Option = Follow Component</a:t>
            </a:r>
          </a:p>
          <a:p>
            <a:r>
              <a:rPr lang="en-US" dirty="0" smtClean="0">
                <a:latin typeface="Arial Narrow" pitchFamily="34" charset="0"/>
              </a:rPr>
              <a:t>Component Depth = +0.1667</a:t>
            </a:r>
          </a:p>
          <a:p>
            <a:r>
              <a:rPr lang="en-US" dirty="0" smtClean="0">
                <a:latin typeface="Arial Narrow" pitchFamily="34" charset="0"/>
              </a:rPr>
              <a:t>Surface Depth = +0.0</a:t>
            </a:r>
            <a:endParaRPr lang="en-US" dirty="0" smtClean="0">
              <a:latin typeface="Arial Narrow" pitchFamily="34" charset="0"/>
            </a:endParaRPr>
          </a:p>
        </p:txBody>
      </p:sp>
      <p:sp>
        <p:nvSpPr>
          <p:cNvPr id="8" name="TextBox 7"/>
          <p:cNvSpPr txBox="1"/>
          <p:nvPr/>
        </p:nvSpPr>
        <p:spPr>
          <a:xfrm>
            <a:off x="4983583" y="2011062"/>
            <a:ext cx="4012637" cy="830997"/>
          </a:xfrm>
          <a:prstGeom prst="rect">
            <a:avLst/>
          </a:prstGeom>
          <a:noFill/>
        </p:spPr>
        <p:txBody>
          <a:bodyPr wrap="none" rtlCol="0">
            <a:spAutoFit/>
          </a:bodyPr>
          <a:lstStyle/>
          <a:p>
            <a:r>
              <a:rPr lang="en-US" dirty="0" smtClean="0">
                <a:latin typeface="Arial Narrow" pitchFamily="34" charset="0"/>
              </a:rPr>
              <a:t>Component Depth Measured from</a:t>
            </a:r>
          </a:p>
          <a:p>
            <a:r>
              <a:rPr lang="en-US" dirty="0" smtClean="0">
                <a:latin typeface="Arial Narrow" pitchFamily="34" charset="0"/>
              </a:rPr>
              <a:t>Active Profile</a:t>
            </a:r>
            <a:endParaRPr lang="en-US" b="1" dirty="0" smtClean="0">
              <a:latin typeface="Arial Narrow" pitchFamily="34" charset="0"/>
            </a:endParaRPr>
          </a:p>
        </p:txBody>
      </p:sp>
      <p:pic>
        <p:nvPicPr>
          <p:cNvPr id="2052" name="Picture 4" descr="C:\Users\CHUCK~1.LAW\AppData\Local\Temp\SNAGHTML1ce1a18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52" y="2176873"/>
            <a:ext cx="4572000" cy="153352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CHUCK~1.LAW\AppData\Local\Temp\SNAGHTML1ce2019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2881" y="3710399"/>
            <a:ext cx="4312627" cy="2228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2656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10134" y="870571"/>
            <a:ext cx="8579290" cy="1223329"/>
          </a:xfrm>
        </p:spPr>
        <p:txBody>
          <a:bodyPr/>
          <a:lstStyle/>
          <a:p>
            <a:r>
              <a:rPr lang="en-US" b="1" i="1" dirty="0" smtClean="0"/>
              <a:t>Nominal Depth Milling + Crown Correction Leveling Binder</a:t>
            </a:r>
          </a:p>
          <a:p>
            <a:r>
              <a:rPr lang="en-US" dirty="0" smtClean="0"/>
              <a:t>Requires </a:t>
            </a:r>
            <a:r>
              <a:rPr lang="en-US" b="1" i="1" dirty="0" smtClean="0"/>
              <a:t>Two</a:t>
            </a:r>
            <a:r>
              <a:rPr lang="en-US" dirty="0" smtClean="0"/>
              <a:t> Components</a:t>
            </a:r>
          </a:p>
          <a:p>
            <a:pPr lvl="1"/>
            <a:r>
              <a:rPr lang="en-US" dirty="0" smtClean="0"/>
              <a:t>Example (1” Depth Following Existing Ground + Leveling Binder to Correct Cross Slope)</a:t>
            </a:r>
          </a:p>
          <a:p>
            <a:pPr lvl="1"/>
            <a:r>
              <a:rPr lang="en-US" dirty="0" smtClean="0"/>
              <a:t>Top of Leveling Component uses </a:t>
            </a:r>
            <a:r>
              <a:rPr lang="en-US" b="1" i="1" dirty="0" smtClean="0"/>
              <a:t>Active</a:t>
            </a:r>
            <a:r>
              <a:rPr lang="en-US" dirty="0" smtClean="0"/>
              <a:t> profile</a:t>
            </a:r>
            <a:endParaRPr lang="en-US" dirty="0"/>
          </a:p>
        </p:txBody>
      </p:sp>
      <p:pic>
        <p:nvPicPr>
          <p:cNvPr id="1026" name="Picture 2" descr="C:\Users\CHUCK~1.LAW\AppData\Local\Temp\SNAGHTML1cc320a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10" y="3205087"/>
            <a:ext cx="4192873" cy="140636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CHUCK~1.LAW\AppData\Local\Temp\SNAGHTML1cf22a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283" y="3205086"/>
            <a:ext cx="4263717" cy="143012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CHUCK~1.LAW\AppData\Local\Temp\SNAGHTML1cf3666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2763" y="4898284"/>
            <a:ext cx="4475040" cy="1648700"/>
          </a:xfrm>
          <a:prstGeom prst="rect">
            <a:avLst/>
          </a:prstGeom>
          <a:noFill/>
          <a:extLst>
            <a:ext uri="{909E8E84-426E-40DD-AFC4-6F175D3DCCD1}">
              <a14:hiddenFill xmlns:a14="http://schemas.microsoft.com/office/drawing/2010/main">
                <a:solidFill>
                  <a:srgbClr val="FFFFFF"/>
                </a:solidFill>
              </a14:hiddenFill>
            </a:ext>
          </a:extLst>
        </p:spPr>
      </p:pic>
      <p:sp>
        <p:nvSpPr>
          <p:cNvPr id="4" name="Plus 3"/>
          <p:cNvSpPr/>
          <p:nvPr/>
        </p:nvSpPr>
        <p:spPr bwMode="auto">
          <a:xfrm>
            <a:off x="4224216" y="3493476"/>
            <a:ext cx="656067" cy="675077"/>
          </a:xfrm>
          <a:prstGeom prst="mathPl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err="1" smtClean="0">
              <a:ln>
                <a:noFill/>
              </a:ln>
              <a:solidFill>
                <a:schemeClr val="bg1"/>
              </a:solidFill>
              <a:effectLst/>
              <a:latin typeface="+mn-lt"/>
              <a:ea typeface="MS PGothic"/>
              <a:cs typeface="MS PGothic"/>
            </a:endParaRPr>
          </a:p>
        </p:txBody>
      </p:sp>
      <p:sp>
        <p:nvSpPr>
          <p:cNvPr id="7" name="Equal 6"/>
          <p:cNvSpPr/>
          <p:nvPr/>
        </p:nvSpPr>
        <p:spPr bwMode="auto">
          <a:xfrm>
            <a:off x="1342846" y="5265434"/>
            <a:ext cx="914400" cy="914400"/>
          </a:xfrm>
          <a:prstGeom prst="mathEqua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err="1" smtClean="0">
              <a:ln>
                <a:noFill/>
              </a:ln>
              <a:solidFill>
                <a:schemeClr val="bg1"/>
              </a:solidFill>
              <a:effectLst/>
              <a:latin typeface="+mn-lt"/>
              <a:ea typeface="MS PGothic"/>
              <a:cs typeface="MS PGothic"/>
            </a:endParaRPr>
          </a:p>
        </p:txBody>
      </p:sp>
    </p:spTree>
    <p:extLst>
      <p:ext uri="{BB962C8B-B14F-4D97-AF65-F5344CB8AC3E}">
        <p14:creationId xmlns:p14="http://schemas.microsoft.com/office/powerpoint/2010/main" val="3096402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10134" y="795525"/>
            <a:ext cx="8579290" cy="895706"/>
          </a:xfrm>
        </p:spPr>
        <p:txBody>
          <a:bodyPr/>
          <a:lstStyle/>
          <a:p>
            <a:r>
              <a:rPr lang="en-US" b="1" i="1" dirty="0" smtClean="0"/>
              <a:t>Slope Correction Milling + Slope Correction Leveling Binder</a:t>
            </a:r>
          </a:p>
          <a:p>
            <a:r>
              <a:rPr lang="en-US" dirty="0" smtClean="0"/>
              <a:t>Requires </a:t>
            </a:r>
            <a:r>
              <a:rPr lang="en-US" b="1" i="1" dirty="0" smtClean="0"/>
              <a:t>Two</a:t>
            </a:r>
            <a:r>
              <a:rPr lang="en-US" dirty="0" smtClean="0"/>
              <a:t> Components</a:t>
            </a:r>
          </a:p>
          <a:p>
            <a:pPr lvl="1"/>
            <a:r>
              <a:rPr lang="en-US" dirty="0" smtClean="0"/>
              <a:t>Example (2” Depth </a:t>
            </a:r>
            <a:r>
              <a:rPr lang="en-US" b="1" dirty="0" smtClean="0"/>
              <a:t>BELOW PROFILE</a:t>
            </a:r>
            <a:r>
              <a:rPr lang="en-US" dirty="0" smtClean="0"/>
              <a:t> + Leveling Binder to Correct Cross Slope)</a:t>
            </a:r>
          </a:p>
          <a:p>
            <a:pPr lvl="1"/>
            <a:r>
              <a:rPr lang="en-US" dirty="0" smtClean="0"/>
              <a:t>Top of Leveling Component uses </a:t>
            </a:r>
            <a:r>
              <a:rPr lang="en-US" b="1" i="1" dirty="0" smtClean="0"/>
              <a:t>Active</a:t>
            </a:r>
            <a:r>
              <a:rPr lang="en-US" dirty="0" smtClean="0"/>
              <a:t> profile</a:t>
            </a:r>
            <a:endParaRPr lang="en-US" dirty="0"/>
          </a:p>
        </p:txBody>
      </p:sp>
      <p:sp>
        <p:nvSpPr>
          <p:cNvPr id="4" name="Plus 3"/>
          <p:cNvSpPr/>
          <p:nvPr/>
        </p:nvSpPr>
        <p:spPr bwMode="auto">
          <a:xfrm>
            <a:off x="4224216" y="3835127"/>
            <a:ext cx="656067" cy="675077"/>
          </a:xfrm>
          <a:prstGeom prst="mathPl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err="1" smtClean="0">
              <a:ln>
                <a:noFill/>
              </a:ln>
              <a:solidFill>
                <a:schemeClr val="bg1"/>
              </a:solidFill>
              <a:effectLst/>
              <a:latin typeface="+mn-lt"/>
              <a:ea typeface="MS PGothic"/>
              <a:cs typeface="MS PGothic"/>
            </a:endParaRPr>
          </a:p>
        </p:txBody>
      </p:sp>
      <p:pic>
        <p:nvPicPr>
          <p:cNvPr id="4098" name="Picture 2" descr="C:\Users\CHUCK~1.LAW\AppData\Local\Temp\SNAGHTML1d0f98c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93" y="3468161"/>
            <a:ext cx="4290764" cy="143919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CHUCK~1.LAW\AppData\Local\Temp\SNAGHTML1d102df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0283" y="3468161"/>
            <a:ext cx="4290765" cy="143919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CHUCK~1.LAW\AppData\Local\Temp\SNAGHTML1d10e86f.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005" y="4907355"/>
            <a:ext cx="4107740" cy="148868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C:\Users\CHUCK~1.LAW\AppData\Local\Temp\SNAGHTML1d11880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4768" y="4907356"/>
            <a:ext cx="4672565" cy="1488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761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sp>
        <p:nvSpPr>
          <p:cNvPr id="3" name="Content Placeholder 2"/>
          <p:cNvSpPr>
            <a:spLocks noGrp="1"/>
          </p:cNvSpPr>
          <p:nvPr>
            <p:ph idx="1"/>
          </p:nvPr>
        </p:nvSpPr>
        <p:spPr>
          <a:xfrm>
            <a:off x="370114" y="1016935"/>
            <a:ext cx="8383054" cy="1245333"/>
          </a:xfrm>
        </p:spPr>
        <p:txBody>
          <a:bodyPr/>
          <a:lstStyle/>
          <a:p>
            <a:r>
              <a:rPr lang="en-US" dirty="0" smtClean="0"/>
              <a:t>Once the Overlay Template is designed and placed in a Corridor, use the Overlay Vertical Adjustment Tool to design the adjusted design profile.</a:t>
            </a:r>
            <a:endParaRPr lang="en-US" dirty="0"/>
          </a:p>
        </p:txBody>
      </p:sp>
      <p:pic>
        <p:nvPicPr>
          <p:cNvPr id="5122" name="Picture 2" descr="C:\Users\CHUCK~1.LAW\AppData\Local\Temp\SNAGHTML1d16f69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078" y="2322662"/>
            <a:ext cx="3502024" cy="415968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CHUCK~1.LAW\AppData\Local\Temp\SNAGHTML1d1819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5600" y="2989657"/>
            <a:ext cx="4742800" cy="2434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97986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pic>
        <p:nvPicPr>
          <p:cNvPr id="4" name="Content Placeholder 4" descr="diag_Component_Milling.bmp"/>
          <p:cNvPicPr>
            <a:picLocks noGrp="1" noChangeAspect="1"/>
          </p:cNvPicPr>
          <p:nvPr>
            <p:ph idx="1"/>
          </p:nvPr>
        </p:nvPicPr>
        <p:blipFill>
          <a:blip r:embed="rId2" cstate="print"/>
          <a:stretch>
            <a:fillRect/>
          </a:stretch>
        </p:blipFill>
        <p:spPr>
          <a:xfrm>
            <a:off x="618309" y="1045687"/>
            <a:ext cx="7625423" cy="5064752"/>
          </a:xfrm>
        </p:spPr>
      </p:pic>
    </p:spTree>
    <p:extLst>
      <p:ext uri="{BB962C8B-B14F-4D97-AF65-F5344CB8AC3E}">
        <p14:creationId xmlns:p14="http://schemas.microsoft.com/office/powerpoint/2010/main" val="21663699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Overlay Components</a:t>
            </a:r>
            <a:endParaRPr lang="en-US" dirty="0"/>
          </a:p>
        </p:txBody>
      </p:sp>
      <p:pic>
        <p:nvPicPr>
          <p:cNvPr id="4" name="Content Placeholder 5" descr="diag_Component_Overlay.bmp"/>
          <p:cNvPicPr>
            <a:picLocks noGrp="1" noChangeAspect="1"/>
          </p:cNvPicPr>
          <p:nvPr>
            <p:ph idx="1"/>
          </p:nvPr>
        </p:nvPicPr>
        <p:blipFill>
          <a:blip r:embed="rId3" cstate="print"/>
          <a:stretch>
            <a:fillRect/>
          </a:stretch>
        </p:blipFill>
        <p:spPr>
          <a:xfrm>
            <a:off x="806692" y="1109209"/>
            <a:ext cx="7509898" cy="4960666"/>
          </a:xfrm>
        </p:spPr>
      </p:pic>
    </p:spTree>
    <p:extLst>
      <p:ext uri="{BB962C8B-B14F-4D97-AF65-F5344CB8AC3E}">
        <p14:creationId xmlns:p14="http://schemas.microsoft.com/office/powerpoint/2010/main" val="8814283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381000" y="457200"/>
            <a:ext cx="8077200" cy="948906"/>
          </a:xfrm>
        </p:spPr>
        <p:txBody>
          <a:bodyPr/>
          <a:lstStyle/>
          <a:p>
            <a:pPr algn="ctr" eaLnBrk="1" hangingPunct="1"/>
            <a:r>
              <a:rPr lang="en-US" dirty="0" smtClean="0"/>
              <a:t>Q&amp;A</a:t>
            </a:r>
            <a:br>
              <a:rPr lang="en-US" dirty="0" smtClean="0"/>
            </a:br>
            <a:endParaRPr lang="en-US" dirty="0" smtClean="0"/>
          </a:p>
        </p:txBody>
      </p:sp>
      <p:sp>
        <p:nvSpPr>
          <p:cNvPr id="4" name="Rectangle 5"/>
          <p:cNvSpPr txBox="1">
            <a:spLocks noChangeArrowheads="1"/>
          </p:cNvSpPr>
          <p:nvPr/>
        </p:nvSpPr>
        <p:spPr bwMode="auto">
          <a:xfrm>
            <a:off x="517585" y="2806460"/>
            <a:ext cx="7979433" cy="8683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1" fontAlgn="base" latinLnBrk="0" hangingPunct="1">
              <a:lnSpc>
                <a:spcPct val="90000"/>
              </a:lnSpc>
              <a:spcBef>
                <a:spcPts val="1600"/>
              </a:spcBef>
              <a:spcAft>
                <a:spcPct val="0"/>
              </a:spcAft>
              <a:buClrTx/>
              <a:buSzTx/>
              <a:tabLst/>
              <a:defRPr/>
            </a:pPr>
            <a:r>
              <a:rPr kumimoji="0" lang="en-US" sz="5400" b="0" i="0" u="none" strike="noStrike" kern="0" cap="none" spc="0" normalizeH="0" baseline="0" noProof="0" dirty="0" smtClean="0">
                <a:ln>
                  <a:noFill/>
                </a:ln>
                <a:solidFill>
                  <a:schemeClr val="tx1"/>
                </a:solidFill>
                <a:effectLst/>
                <a:uLnTx/>
                <a:uFillTx/>
                <a:latin typeface="+mn-lt"/>
                <a:ea typeface="+mn-ea"/>
                <a:cs typeface="+mn-cs"/>
              </a:rPr>
              <a:t>Questions</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idx="1"/>
          </p:nvPr>
        </p:nvSpPr>
        <p:spPr>
          <a:xfrm>
            <a:off x="379639" y="1450975"/>
            <a:ext cx="8383054" cy="1573579"/>
          </a:xfrm>
        </p:spPr>
        <p:txBody>
          <a:bodyPr/>
          <a:lstStyle/>
          <a:p>
            <a:r>
              <a:rPr lang="en-US" i="1" dirty="0" smtClean="0"/>
              <a:t>Naming Options</a:t>
            </a:r>
            <a:r>
              <a:rPr lang="en-US" dirty="0" smtClean="0"/>
              <a:t> are used to set the default seed name for Points and Components.  This seed name can always be changed from the initial default setting during the creation of the points and components.</a:t>
            </a:r>
          </a:p>
          <a:p>
            <a:pPr marL="287338" lvl="1" indent="0">
              <a:buNone/>
            </a:pPr>
            <a:endParaRPr lang="en-US" dirty="0" smtClean="0"/>
          </a:p>
          <a:p>
            <a:pPr lvl="1"/>
            <a:endParaRPr lang="en-US" dirty="0" smtClean="0"/>
          </a:p>
          <a:p>
            <a:pPr marL="287338" lvl="1" indent="0">
              <a:buNone/>
            </a:pPr>
            <a:endParaRPr lang="en-US" dirty="0" smtClean="0"/>
          </a:p>
          <a:p>
            <a:pPr lvl="1"/>
            <a:endParaRPr lang="en-US" dirty="0" smtClean="0"/>
          </a:p>
          <a:p>
            <a:pPr marL="287338" lvl="1" indent="0">
              <a:buNone/>
            </a:pPr>
            <a:endParaRPr lang="en-US" dirty="0"/>
          </a:p>
        </p:txBody>
      </p:sp>
      <p:pic>
        <p:nvPicPr>
          <p:cNvPr id="2050" name="Picture 2" descr="C:\Users\CHUCK~1.LAW\AppData\Local\Temp\SNAGHTML16d5af1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5575" y="3087321"/>
            <a:ext cx="3438525" cy="3143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9639" y="3087321"/>
            <a:ext cx="4642339" cy="3259354"/>
          </a:xfrm>
          <a:prstGeom prst="rect">
            <a:avLst/>
          </a:prstGeom>
          <a:noFill/>
        </p:spPr>
        <p:txBody>
          <a:bodyPr wrap="square" rtlCol="0">
            <a:spAutoFit/>
          </a:bodyPr>
          <a:lstStyle/>
          <a:p>
            <a:pPr marL="342900" indent="-342900" eaLnBrk="1" hangingPunct="1">
              <a:lnSpc>
                <a:spcPct val="90000"/>
              </a:lnSpc>
              <a:buFont typeface="Arial" panose="020B0604020202020204" pitchFamily="34" charset="0"/>
              <a:buChar char="•"/>
            </a:pPr>
            <a:r>
              <a:rPr lang="en-US" sz="2800" i="1" dirty="0">
                <a:latin typeface="+mj-lt"/>
                <a:ea typeface="+mn-ea"/>
                <a:cs typeface="Arial" pitchFamily="34" charset="0"/>
              </a:rPr>
              <a:t>Component Seed </a:t>
            </a:r>
            <a:r>
              <a:rPr lang="en-US" sz="2800" i="1" dirty="0" smtClean="0">
                <a:latin typeface="+mj-lt"/>
                <a:ea typeface="+mn-ea"/>
                <a:cs typeface="Arial" pitchFamily="34" charset="0"/>
              </a:rPr>
              <a:t>Name</a:t>
            </a:r>
          </a:p>
          <a:p>
            <a:pPr marL="515938" lvl="1" indent="-228600" eaLnBrk="1" hangingPunct="1">
              <a:lnSpc>
                <a:spcPct val="90000"/>
              </a:lnSpc>
              <a:spcBef>
                <a:spcPts val="600"/>
              </a:spcBef>
              <a:buClr>
                <a:schemeClr val="accent1"/>
              </a:buClr>
              <a:buFont typeface="Arial" panose="020B0604020202020204" pitchFamily="34" charset="0"/>
              <a:buChar char="–"/>
            </a:pPr>
            <a:r>
              <a:rPr lang="en-US" dirty="0">
                <a:latin typeface="+mj-lt"/>
                <a:ea typeface="+mn-ea"/>
                <a:cs typeface="Arial" pitchFamily="34" charset="0"/>
              </a:rPr>
              <a:t>From Feature Definition</a:t>
            </a:r>
          </a:p>
          <a:p>
            <a:pPr marL="515938" lvl="1" indent="-228600" eaLnBrk="1" hangingPunct="1">
              <a:lnSpc>
                <a:spcPct val="90000"/>
              </a:lnSpc>
              <a:spcBef>
                <a:spcPts val="600"/>
              </a:spcBef>
              <a:buClr>
                <a:schemeClr val="accent1"/>
              </a:buClr>
              <a:buFont typeface="Arial" panose="020B0604020202020204" pitchFamily="34" charset="0"/>
              <a:buChar char="–"/>
            </a:pPr>
            <a:r>
              <a:rPr lang="en-US" dirty="0" smtClean="0">
                <a:latin typeface="+mj-lt"/>
                <a:ea typeface="+mn-ea"/>
                <a:cs typeface="Arial" pitchFamily="34" charset="0"/>
              </a:rPr>
              <a:t>Specify</a:t>
            </a:r>
          </a:p>
          <a:p>
            <a:pPr marL="287338" lvl="1" eaLnBrk="1" hangingPunct="1">
              <a:lnSpc>
                <a:spcPct val="90000"/>
              </a:lnSpc>
              <a:spcBef>
                <a:spcPts val="600"/>
              </a:spcBef>
              <a:buClr>
                <a:schemeClr val="accent1"/>
              </a:buClr>
            </a:pPr>
            <a:endParaRPr lang="en-US" dirty="0">
              <a:latin typeface="+mj-lt"/>
              <a:ea typeface="+mn-ea"/>
              <a:cs typeface="Arial" pitchFamily="34" charset="0"/>
            </a:endParaRPr>
          </a:p>
          <a:p>
            <a:pPr marL="342900" lvl="1" indent="-342900" eaLnBrk="1" hangingPunct="1">
              <a:lnSpc>
                <a:spcPct val="90000"/>
              </a:lnSpc>
              <a:buFont typeface="Arial" panose="020B0604020202020204" pitchFamily="34" charset="0"/>
              <a:buChar char="•"/>
            </a:pPr>
            <a:r>
              <a:rPr lang="en-US" sz="2800" i="1" dirty="0">
                <a:latin typeface="+mj-lt"/>
                <a:ea typeface="+mn-ea"/>
                <a:cs typeface="Arial" pitchFamily="34" charset="0"/>
              </a:rPr>
              <a:t>Point Seed </a:t>
            </a:r>
            <a:r>
              <a:rPr lang="en-US" sz="2800" i="1" dirty="0" smtClean="0">
                <a:latin typeface="+mj-lt"/>
                <a:ea typeface="+mn-ea"/>
                <a:cs typeface="Arial" pitchFamily="34" charset="0"/>
              </a:rPr>
              <a:t>Name</a:t>
            </a:r>
          </a:p>
          <a:p>
            <a:pPr marL="342900" lvl="1" indent="-342900" eaLnBrk="1" hangingPunct="1">
              <a:lnSpc>
                <a:spcPct val="90000"/>
              </a:lnSpc>
              <a:buFont typeface="Arial" panose="020B0604020202020204" pitchFamily="34" charset="0"/>
              <a:buChar char="•"/>
            </a:pPr>
            <a:endParaRPr lang="en-US" sz="2800" dirty="0" smtClean="0">
              <a:latin typeface="+mj-lt"/>
              <a:ea typeface="+mn-ea"/>
              <a:cs typeface="Arial" pitchFamily="34" charset="0"/>
            </a:endParaRPr>
          </a:p>
          <a:p>
            <a:pPr marL="342900" lvl="1" indent="-342900" eaLnBrk="1" hangingPunct="1">
              <a:lnSpc>
                <a:spcPct val="90000"/>
              </a:lnSpc>
              <a:buFont typeface="Arial" panose="020B0604020202020204" pitchFamily="34" charset="0"/>
              <a:buChar char="•"/>
            </a:pPr>
            <a:r>
              <a:rPr lang="en-US" sz="2800" dirty="0">
                <a:latin typeface="+mj-lt"/>
                <a:ea typeface="+mn-ea"/>
                <a:cs typeface="Arial" pitchFamily="34" charset="0"/>
              </a:rPr>
              <a:t>Can be modified in the </a:t>
            </a:r>
            <a:r>
              <a:rPr lang="en-US" sz="2800" i="1" dirty="0">
                <a:latin typeface="+mj-lt"/>
                <a:ea typeface="+mn-ea"/>
                <a:cs typeface="Arial" pitchFamily="34" charset="0"/>
              </a:rPr>
              <a:t>Dynamic </a:t>
            </a:r>
            <a:r>
              <a:rPr lang="en-US" sz="2800" i="1" dirty="0" smtClean="0">
                <a:latin typeface="+mj-lt"/>
                <a:ea typeface="+mn-ea"/>
                <a:cs typeface="Arial" pitchFamily="34" charset="0"/>
              </a:rPr>
              <a:t>Settings.</a:t>
            </a:r>
            <a:endParaRPr lang="en-US" sz="2800" i="1" dirty="0">
              <a:latin typeface="+mj-lt"/>
              <a:ea typeface="+mn-ea"/>
              <a:cs typeface="Arial" pitchFamily="34" charset="0"/>
            </a:endParaRPr>
          </a:p>
        </p:txBody>
      </p:sp>
    </p:spTree>
    <p:extLst>
      <p:ext uri="{BB962C8B-B14F-4D97-AF65-F5344CB8AC3E}">
        <p14:creationId xmlns:p14="http://schemas.microsoft.com/office/powerpoint/2010/main" val="4054010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idx="1"/>
          </p:nvPr>
        </p:nvSpPr>
        <p:spPr>
          <a:xfrm>
            <a:off x="370114" y="1114913"/>
            <a:ext cx="8383054" cy="1761149"/>
          </a:xfrm>
        </p:spPr>
        <p:txBody>
          <a:bodyPr/>
          <a:lstStyle/>
          <a:p>
            <a:r>
              <a:rPr lang="en-US" i="1" dirty="0" smtClean="0"/>
              <a:t>Apply Affixes</a:t>
            </a:r>
            <a:r>
              <a:rPr lang="en-US" dirty="0" smtClean="0"/>
              <a:t> are used to set the default left and right side prefix or suffix for point names and components.</a:t>
            </a:r>
          </a:p>
          <a:p>
            <a:r>
              <a:rPr lang="en-US" dirty="0" smtClean="0"/>
              <a:t>Assures unique naming for all points and components when mirroring or reflecting from side to another.</a:t>
            </a:r>
          </a:p>
          <a:p>
            <a:pPr marL="287338" lvl="1" indent="0">
              <a:buNone/>
            </a:pPr>
            <a:endParaRPr lang="en-US" dirty="0" smtClean="0"/>
          </a:p>
          <a:p>
            <a:pPr lvl="1"/>
            <a:endParaRPr lang="en-US" dirty="0" smtClean="0"/>
          </a:p>
          <a:p>
            <a:pPr marL="287338" lvl="1" indent="0">
              <a:buNone/>
            </a:pPr>
            <a:endParaRPr lang="en-US" dirty="0" smtClean="0"/>
          </a:p>
          <a:p>
            <a:pPr lvl="1"/>
            <a:endParaRPr lang="en-US" dirty="0" smtClean="0"/>
          </a:p>
          <a:p>
            <a:pPr marL="287338" lvl="1" indent="0">
              <a:buNone/>
            </a:pPr>
            <a:endParaRPr lang="en-US" dirty="0"/>
          </a:p>
        </p:txBody>
      </p:sp>
      <p:pic>
        <p:nvPicPr>
          <p:cNvPr id="3074" name="Picture 2" descr="C:\Users\CHUCK~1.LAW\AppData\Local\Temp\SNAGHTML16e4912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4405" y="3110767"/>
            <a:ext cx="3438525" cy="31432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0114" y="3034434"/>
            <a:ext cx="4647363" cy="3908762"/>
          </a:xfrm>
          <a:prstGeom prst="rect">
            <a:avLst/>
          </a:prstGeom>
          <a:noFill/>
        </p:spPr>
        <p:txBody>
          <a:bodyPr wrap="square" rtlCol="0">
            <a:spAutoFit/>
          </a:bodyPr>
          <a:lstStyle/>
          <a:p>
            <a:pPr marL="342900" indent="-342900">
              <a:buFont typeface="Arial" panose="020B0604020202020204" pitchFamily="34" charset="0"/>
              <a:buChar char="•"/>
              <a:tabLst>
                <a:tab pos="288925" algn="l"/>
              </a:tabLst>
            </a:pPr>
            <a:r>
              <a:rPr lang="en-US" sz="2800" dirty="0">
                <a:latin typeface="+mn-lt"/>
              </a:rPr>
              <a:t>Do not use for </a:t>
            </a:r>
            <a:r>
              <a:rPr lang="en-US" sz="2800" dirty="0" smtClean="0">
                <a:latin typeface="+mn-lt"/>
              </a:rPr>
              <a:t>individual “Side-Neutral</a:t>
            </a:r>
            <a:r>
              <a:rPr lang="en-US" sz="2800" dirty="0">
                <a:latin typeface="+mn-lt"/>
              </a:rPr>
              <a:t>” </a:t>
            </a:r>
            <a:r>
              <a:rPr lang="en-US" sz="2800" dirty="0" smtClean="0">
                <a:latin typeface="+mn-lt"/>
              </a:rPr>
              <a:t>Components.</a:t>
            </a:r>
          </a:p>
          <a:p>
            <a:pPr marL="342900" indent="-342900">
              <a:buFont typeface="Arial" panose="020B0604020202020204" pitchFamily="34" charset="0"/>
              <a:buChar char="•"/>
              <a:tabLst>
                <a:tab pos="288925" algn="l"/>
              </a:tabLst>
            </a:pPr>
            <a:endParaRPr lang="en-US" sz="2800" dirty="0" smtClean="0">
              <a:latin typeface="+mn-lt"/>
            </a:endParaRPr>
          </a:p>
          <a:p>
            <a:pPr marL="342900" indent="-342900">
              <a:buFont typeface="Arial" panose="020B0604020202020204" pitchFamily="34" charset="0"/>
              <a:buChar char="•"/>
              <a:tabLst>
                <a:tab pos="288925" algn="l"/>
              </a:tabLst>
            </a:pPr>
            <a:r>
              <a:rPr lang="en-US" sz="2800" dirty="0" smtClean="0">
                <a:latin typeface="+mn-lt"/>
              </a:rPr>
              <a:t>Enable when creating Templates.</a:t>
            </a:r>
          </a:p>
          <a:p>
            <a:pPr marL="342900" indent="-342900">
              <a:buFont typeface="Arial" panose="020B0604020202020204" pitchFamily="34" charset="0"/>
              <a:buChar char="•"/>
              <a:tabLst>
                <a:tab pos="288925" algn="l"/>
              </a:tabLst>
            </a:pPr>
            <a:endParaRPr lang="en-US" sz="2800" dirty="0" smtClean="0">
              <a:latin typeface="+mn-lt"/>
            </a:endParaRPr>
          </a:p>
          <a:p>
            <a:pPr marL="342900" indent="-342900">
              <a:buFont typeface="Arial" panose="020B0604020202020204" pitchFamily="34" charset="0"/>
              <a:buChar char="•"/>
              <a:tabLst>
                <a:tab pos="288925" algn="l"/>
              </a:tabLst>
            </a:pPr>
            <a:r>
              <a:rPr lang="en-US" sz="2800" dirty="0" smtClean="0">
                <a:latin typeface="+mn-lt"/>
              </a:rPr>
              <a:t>Can </a:t>
            </a:r>
            <a:r>
              <a:rPr lang="en-US" sz="2800" dirty="0">
                <a:latin typeface="+mn-lt"/>
              </a:rPr>
              <a:t>be modified in the </a:t>
            </a:r>
            <a:r>
              <a:rPr lang="en-US" sz="2800" i="1" dirty="0">
                <a:latin typeface="+mn-lt"/>
              </a:rPr>
              <a:t>Dynamic Settings</a:t>
            </a:r>
            <a:r>
              <a:rPr lang="en-US" sz="2800" dirty="0" smtClean="0">
                <a:latin typeface="+mn-lt"/>
              </a:rPr>
              <a:t>.</a:t>
            </a:r>
            <a:endParaRPr lang="en-US" sz="2800" dirty="0">
              <a:latin typeface="+mn-lt"/>
            </a:endParaRPr>
          </a:p>
          <a:p>
            <a:endParaRPr lang="en-US" dirty="0" err="1" smtClean="0">
              <a:latin typeface="Arial Narrow" pitchFamily="34" charset="0"/>
            </a:endParaRPr>
          </a:p>
        </p:txBody>
      </p:sp>
    </p:spTree>
    <p:extLst>
      <p:ext uri="{BB962C8B-B14F-4D97-AF65-F5344CB8AC3E}">
        <p14:creationId xmlns:p14="http://schemas.microsoft.com/office/powerpoint/2010/main" val="1820301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Options</a:t>
            </a:r>
            <a:endParaRPr lang="en-US" dirty="0"/>
          </a:p>
        </p:txBody>
      </p:sp>
      <p:sp>
        <p:nvSpPr>
          <p:cNvPr id="3" name="Content Placeholder 2"/>
          <p:cNvSpPr>
            <a:spLocks noGrp="1"/>
          </p:cNvSpPr>
          <p:nvPr>
            <p:ph idx="1"/>
          </p:nvPr>
        </p:nvSpPr>
        <p:spPr>
          <a:xfrm>
            <a:off x="370114" y="1114914"/>
            <a:ext cx="8383054" cy="878010"/>
          </a:xfrm>
        </p:spPr>
        <p:txBody>
          <a:bodyPr/>
          <a:lstStyle/>
          <a:p>
            <a:r>
              <a:rPr lang="en-US" i="1" dirty="0" smtClean="0"/>
              <a:t>Step Options</a:t>
            </a:r>
            <a:r>
              <a:rPr lang="en-US" dirty="0" smtClean="0"/>
              <a:t> are used for “Grid-Snapping” when placing  Points or Components.</a:t>
            </a:r>
          </a:p>
          <a:p>
            <a:pPr marL="287338" lvl="1" indent="0">
              <a:buNone/>
            </a:pPr>
            <a:endParaRPr lang="en-US" dirty="0" smtClean="0"/>
          </a:p>
          <a:p>
            <a:pPr lvl="1"/>
            <a:endParaRPr lang="en-US" dirty="0" smtClean="0"/>
          </a:p>
          <a:p>
            <a:pPr marL="287338" lvl="1" indent="0">
              <a:buNone/>
            </a:pPr>
            <a:endParaRPr lang="en-US" dirty="0" smtClean="0"/>
          </a:p>
          <a:p>
            <a:pPr lvl="1"/>
            <a:endParaRPr lang="en-US" dirty="0" smtClean="0"/>
          </a:p>
          <a:p>
            <a:pPr marL="287338" lvl="1" indent="0">
              <a:buNone/>
            </a:pPr>
            <a:endParaRPr lang="en-US" dirty="0"/>
          </a:p>
        </p:txBody>
      </p:sp>
      <p:sp>
        <p:nvSpPr>
          <p:cNvPr id="5" name="TextBox 4"/>
          <p:cNvSpPr txBox="1"/>
          <p:nvPr/>
        </p:nvSpPr>
        <p:spPr>
          <a:xfrm>
            <a:off x="370114" y="3219939"/>
            <a:ext cx="5146815" cy="1815882"/>
          </a:xfrm>
          <a:prstGeom prst="rect">
            <a:avLst/>
          </a:prstGeom>
          <a:noFill/>
        </p:spPr>
        <p:txBody>
          <a:bodyPr wrap="square" rtlCol="0">
            <a:spAutoFit/>
          </a:bodyPr>
          <a:lstStyle/>
          <a:p>
            <a:pPr marL="342900" indent="-342900">
              <a:buFont typeface="Arial" panose="020B0604020202020204" pitchFamily="34" charset="0"/>
              <a:buChar char="•"/>
              <a:tabLst>
                <a:tab pos="288925" algn="l"/>
              </a:tabLst>
            </a:pPr>
            <a:r>
              <a:rPr lang="en-US" sz="2800" dirty="0" smtClean="0">
                <a:latin typeface="+mj-lt"/>
              </a:rPr>
              <a:t>Set values to 0 for no snapping.</a:t>
            </a:r>
          </a:p>
          <a:p>
            <a:pPr marL="342900" indent="-342900">
              <a:buFont typeface="Arial" panose="020B0604020202020204" pitchFamily="34" charset="0"/>
              <a:buChar char="•"/>
              <a:tabLst>
                <a:tab pos="288925" algn="l"/>
              </a:tabLst>
            </a:pPr>
            <a:endParaRPr lang="en-US" sz="2800" dirty="0" smtClean="0">
              <a:latin typeface="+mj-lt"/>
            </a:endParaRPr>
          </a:p>
          <a:p>
            <a:pPr marL="342900" indent="-342900">
              <a:buFont typeface="Arial" panose="020B0604020202020204" pitchFamily="34" charset="0"/>
              <a:buChar char="•"/>
              <a:tabLst>
                <a:tab pos="288925" algn="l"/>
              </a:tabLst>
            </a:pPr>
            <a:r>
              <a:rPr lang="en-US" sz="2800" dirty="0" smtClean="0">
                <a:latin typeface="+mj-lt"/>
              </a:rPr>
              <a:t>Can be modified in the </a:t>
            </a:r>
            <a:r>
              <a:rPr lang="en-US" sz="2800" i="1" dirty="0" smtClean="0">
                <a:latin typeface="+mj-lt"/>
              </a:rPr>
              <a:t>Dynamic Settings</a:t>
            </a:r>
            <a:r>
              <a:rPr lang="en-US" sz="2800" dirty="0" smtClean="0">
                <a:latin typeface="+mj-lt"/>
              </a:rPr>
              <a:t>.</a:t>
            </a:r>
          </a:p>
        </p:txBody>
      </p:sp>
      <p:pic>
        <p:nvPicPr>
          <p:cNvPr id="4098" name="Picture 2" descr="C:\Users\CHUCK~1.LAW\AppData\Local\Temp\SNAGHTML16f711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6929" y="3219939"/>
            <a:ext cx="3438525"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6998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 Constraint Labels</a:t>
            </a:r>
            <a:endParaRPr lang="en-US" dirty="0"/>
          </a:p>
        </p:txBody>
      </p:sp>
      <p:sp>
        <p:nvSpPr>
          <p:cNvPr id="3" name="Content Placeholder 2"/>
          <p:cNvSpPr>
            <a:spLocks noGrp="1"/>
          </p:cNvSpPr>
          <p:nvPr>
            <p:ph idx="1"/>
          </p:nvPr>
        </p:nvSpPr>
        <p:spPr/>
        <p:txBody>
          <a:bodyPr/>
          <a:lstStyle/>
          <a:p>
            <a:r>
              <a:rPr lang="en-US" dirty="0"/>
              <a:t>The </a:t>
            </a:r>
            <a:r>
              <a:rPr lang="en-US" i="1" dirty="0" smtClean="0"/>
              <a:t>Constraint Label </a:t>
            </a:r>
            <a:r>
              <a:rPr lang="en-US" i="1" dirty="0"/>
              <a:t>Value</a:t>
            </a:r>
            <a:r>
              <a:rPr lang="en-US" dirty="0"/>
              <a:t> </a:t>
            </a:r>
            <a:r>
              <a:rPr lang="en-US" dirty="0" smtClean="0"/>
              <a:t>point constraint </a:t>
            </a:r>
            <a:r>
              <a:rPr lang="en-US" dirty="0"/>
              <a:t>property allows the constraint value to be overridden when processing the </a:t>
            </a:r>
            <a:r>
              <a:rPr lang="en-US" dirty="0" smtClean="0"/>
              <a:t>corridor.</a:t>
            </a:r>
          </a:p>
          <a:p>
            <a:r>
              <a:rPr lang="en-US" dirty="0"/>
              <a:t>These constraint label values are referred to as </a:t>
            </a:r>
            <a:r>
              <a:rPr lang="en-US" b="1" dirty="0"/>
              <a:t>Parametric </a:t>
            </a:r>
            <a:r>
              <a:rPr lang="en-US" b="1" dirty="0" smtClean="0"/>
              <a:t>Constraints.</a:t>
            </a:r>
          </a:p>
          <a:p>
            <a:r>
              <a:rPr lang="en-US" dirty="0" smtClean="0"/>
              <a:t>Allows </a:t>
            </a:r>
            <a:r>
              <a:rPr lang="en-US" dirty="0"/>
              <a:t>the user to adjust the constraint(s) to match the current design standard requirements without having to create a new component or </a:t>
            </a:r>
            <a:r>
              <a:rPr lang="en-US" dirty="0" smtClean="0"/>
              <a:t>template.</a:t>
            </a:r>
            <a:endParaRPr lang="en-US" kern="1200" dirty="0"/>
          </a:p>
        </p:txBody>
      </p:sp>
    </p:spTree>
    <p:extLst>
      <p:ext uri="{BB962C8B-B14F-4D97-AF65-F5344CB8AC3E}">
        <p14:creationId xmlns:p14="http://schemas.microsoft.com/office/powerpoint/2010/main" val="2469605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 Constraint Labels</a:t>
            </a:r>
            <a:endParaRPr lang="en-US" dirty="0"/>
          </a:p>
        </p:txBody>
      </p:sp>
      <p:pic>
        <p:nvPicPr>
          <p:cNvPr id="4" name="Content Placeholder 3"/>
          <p:cNvPicPr>
            <a:picLocks noGrp="1"/>
          </p:cNvPicPr>
          <p:nvPr>
            <p:ph idx="1"/>
          </p:nvPr>
        </p:nvPicPr>
        <p:blipFill>
          <a:blip r:embed="rId3"/>
          <a:stretch>
            <a:fillRect/>
          </a:stretch>
        </p:blipFill>
        <p:spPr>
          <a:xfrm>
            <a:off x="370114" y="3712308"/>
            <a:ext cx="4764594" cy="2231621"/>
          </a:xfrm>
          <a:prstGeom prst="rect">
            <a:avLst/>
          </a:prstGeom>
        </p:spPr>
      </p:pic>
      <p:pic>
        <p:nvPicPr>
          <p:cNvPr id="5122" name="Picture 2" descr="C:\Users\CHUCK~1.LAW\AppData\Local\Temp\SNAGHTML17085b8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3821" y="3712308"/>
            <a:ext cx="2954948" cy="23836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6116" y="791078"/>
            <a:ext cx="7299569" cy="2677656"/>
          </a:xfrm>
          <a:prstGeom prst="rect">
            <a:avLst/>
          </a:prstGeom>
          <a:noFill/>
        </p:spPr>
        <p:txBody>
          <a:bodyPr wrap="square" rtlCol="0">
            <a:spAutoFit/>
          </a:bodyPr>
          <a:lstStyle/>
          <a:p>
            <a:pPr marL="342900" indent="-342900">
              <a:buFont typeface="Arial" panose="020B0604020202020204" pitchFamily="34" charset="0"/>
              <a:buChar char="•"/>
            </a:pPr>
            <a:r>
              <a:rPr lang="en-US" sz="2800" dirty="0" smtClean="0">
                <a:latin typeface="Arial Narrow" pitchFamily="34" charset="0"/>
              </a:rPr>
              <a:t>The Point Constraint Label – </a:t>
            </a:r>
            <a:r>
              <a:rPr lang="en-US" sz="2800" i="1" dirty="0" smtClean="0">
                <a:latin typeface="Arial Narrow" pitchFamily="34" charset="0"/>
              </a:rPr>
              <a:t>Parametric Constraint</a:t>
            </a:r>
            <a:r>
              <a:rPr lang="en-US" sz="2800" dirty="0" smtClean="0">
                <a:latin typeface="Arial Narrow" pitchFamily="34" charset="0"/>
              </a:rPr>
              <a:t> allows for a </a:t>
            </a:r>
            <a:r>
              <a:rPr lang="en-US" sz="2800" b="1" dirty="0" smtClean="0">
                <a:latin typeface="Arial Narrow" pitchFamily="34" charset="0"/>
              </a:rPr>
              <a:t>Constant-Value</a:t>
            </a:r>
            <a:r>
              <a:rPr lang="en-US" sz="2800" dirty="0" smtClean="0">
                <a:latin typeface="Arial Narrow" pitchFamily="34" charset="0"/>
              </a:rPr>
              <a:t> override or a </a:t>
            </a:r>
            <a:r>
              <a:rPr lang="en-US" sz="2800" b="1" dirty="0" smtClean="0">
                <a:latin typeface="Arial Narrow" pitchFamily="34" charset="0"/>
              </a:rPr>
              <a:t>Tapered-Value</a:t>
            </a:r>
            <a:r>
              <a:rPr lang="en-US" sz="2800" dirty="0" smtClean="0">
                <a:latin typeface="Arial Narrow" pitchFamily="34" charset="0"/>
              </a:rPr>
              <a:t> override</a:t>
            </a:r>
          </a:p>
          <a:p>
            <a:pPr marL="342900" indent="-342900">
              <a:buFont typeface="Arial" panose="020B0604020202020204" pitchFamily="34" charset="0"/>
              <a:buChar char="•"/>
            </a:pPr>
            <a:endParaRPr lang="en-US" sz="2800" dirty="0" smtClean="0">
              <a:latin typeface="Arial Narrow" pitchFamily="34" charset="0"/>
            </a:endParaRPr>
          </a:p>
          <a:p>
            <a:pPr marL="342900" indent="-342900">
              <a:buFont typeface="Arial" panose="020B0604020202020204" pitchFamily="34" charset="0"/>
              <a:buChar char="•"/>
            </a:pPr>
            <a:r>
              <a:rPr lang="en-US" sz="2800" dirty="0" smtClean="0">
                <a:latin typeface="Arial Narrow" pitchFamily="34" charset="0"/>
              </a:rPr>
              <a:t>Can be set for a station range or the entire length of the Corridor.</a:t>
            </a:r>
          </a:p>
        </p:txBody>
      </p:sp>
    </p:spTree>
    <p:extLst>
      <p:ext uri="{BB962C8B-B14F-4D97-AF65-F5344CB8AC3E}">
        <p14:creationId xmlns:p14="http://schemas.microsoft.com/office/powerpoint/2010/main" val="26110511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Superelevation Setting</a:t>
            </a:r>
            <a:endParaRPr lang="en-US" dirty="0"/>
          </a:p>
        </p:txBody>
      </p:sp>
      <p:sp>
        <p:nvSpPr>
          <p:cNvPr id="3" name="Content Placeholder 2"/>
          <p:cNvSpPr>
            <a:spLocks noGrp="1"/>
          </p:cNvSpPr>
          <p:nvPr>
            <p:ph idx="1"/>
          </p:nvPr>
        </p:nvSpPr>
        <p:spPr>
          <a:xfrm>
            <a:off x="370114" y="1068021"/>
            <a:ext cx="8383054" cy="1237517"/>
          </a:xfrm>
        </p:spPr>
        <p:txBody>
          <a:bodyPr/>
          <a:lstStyle/>
          <a:p>
            <a:r>
              <a:rPr lang="en-US" dirty="0" smtClean="0"/>
              <a:t>The point properties Superelevation Flag determines what points are made available when assigning the superelevation section to the roadway corridor.</a:t>
            </a:r>
            <a:endParaRPr lang="en-US" dirty="0"/>
          </a:p>
        </p:txBody>
      </p:sp>
      <p:pic>
        <p:nvPicPr>
          <p:cNvPr id="6146" name="Picture 2" descr="C:\Users\CHUCK~1.LAW\AppData\Local\Temp\SNAGHTML170dad7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237" y="2648771"/>
            <a:ext cx="4022132" cy="163681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CHUCK~1.LAW\AppData\Local\Temp\SNAGHTML17119ac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492" y="4624696"/>
            <a:ext cx="6066447" cy="186265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Elbow Connector 4"/>
          <p:cNvCxnSpPr/>
          <p:nvPr/>
        </p:nvCxnSpPr>
        <p:spPr bwMode="auto">
          <a:xfrm rot="5400000">
            <a:off x="2709288" y="3779995"/>
            <a:ext cx="1505858" cy="1484926"/>
          </a:xfrm>
          <a:prstGeom prst="bentConnector3">
            <a:avLst>
              <a:gd name="adj1" fmla="val 50000"/>
            </a:avLst>
          </a:prstGeom>
          <a:ln>
            <a:solidFill>
              <a:srgbClr val="FF0000"/>
            </a:solidFill>
            <a:headEnd type="none" w="med" len="med"/>
            <a:tailEnd type="triangle"/>
          </a:ln>
        </p:spPr>
        <p:style>
          <a:lnRef idx="3">
            <a:schemeClr val="accent2"/>
          </a:lnRef>
          <a:fillRef idx="0">
            <a:schemeClr val="accent2"/>
          </a:fillRef>
          <a:effectRef idx="2">
            <a:schemeClr val="accent2"/>
          </a:effectRef>
          <a:fontRef idx="minor">
            <a:schemeClr val="tx1"/>
          </a:fontRef>
        </p:style>
      </p:cxnSp>
      <p:pic>
        <p:nvPicPr>
          <p:cNvPr id="6150" name="Picture 6" descr="C:\Users\CHUCK~1.LAW\AppData\Local\Temp\SNAGHTML1756a37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452" y="2644644"/>
            <a:ext cx="3400425" cy="933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1175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Bentley2011">
  <a:themeElements>
    <a:clrScheme name="Custom 1">
      <a:dk1>
        <a:srgbClr val="002A44"/>
      </a:dk1>
      <a:lt1>
        <a:srgbClr val="FFFFFF"/>
      </a:lt1>
      <a:dk2>
        <a:srgbClr val="000000"/>
      </a:dk2>
      <a:lt2>
        <a:srgbClr val="A6AFB7"/>
      </a:lt2>
      <a:accent1>
        <a:srgbClr val="55A51C"/>
      </a:accent1>
      <a:accent2>
        <a:srgbClr val="002A44"/>
      </a:accent2>
      <a:accent3>
        <a:srgbClr val="B2D1AE"/>
      </a:accent3>
      <a:accent4>
        <a:srgbClr val="A6AFB7"/>
      </a:accent4>
      <a:accent5>
        <a:srgbClr val="61BC47"/>
      </a:accent5>
      <a:accent6>
        <a:srgbClr val="005386"/>
      </a:accent6>
      <a:hlink>
        <a:srgbClr val="55A51C"/>
      </a:hlink>
      <a:folHlink>
        <a:srgbClr val="005386"/>
      </a:folHlink>
    </a:clrScheme>
    <a:fontScheme name="Bentley Corporate">
      <a:majorFont>
        <a:latin typeface="Arial Narrow"/>
        <a:ea typeface="MS PGothic"/>
        <a:cs typeface="MS PGothic"/>
      </a:majorFont>
      <a:minorFont>
        <a:latin typeface="Arial Narrow"/>
        <a:ea typeface="MS PGothic"/>
        <a:cs typeface="MS PGothic"/>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MS PGothic"/>
            <a:cs typeface="MS PGothic"/>
          </a:defRPr>
        </a:defPPr>
      </a:lstStyle>
    </a:lnDef>
    <a:txDef>
      <a:spPr>
        <a:noFill/>
      </a:spPr>
      <a:bodyPr wrap="square" rtlCol="0">
        <a:spAutoFit/>
      </a:bodyPr>
      <a:lstStyle>
        <a:defPPr>
          <a:defRPr dirty="0" err="1" smtClean="0">
            <a:latin typeface="Arial Narrow" pitchFamily="34" charset="0"/>
          </a:defRPr>
        </a:defPPr>
      </a:lstStyle>
    </a:tx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6647</TotalTime>
  <Words>1212</Words>
  <Application>Microsoft Office PowerPoint</Application>
  <PresentationFormat>On-screen Show (4:3)</PresentationFormat>
  <Paragraphs>188</Paragraphs>
  <Slides>38</Slides>
  <Notes>13</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MS PGothic</vt:lpstr>
      <vt:lpstr>Arial</vt:lpstr>
      <vt:lpstr>Arial Narrow</vt:lpstr>
      <vt:lpstr>Verdana</vt:lpstr>
      <vt:lpstr>Wingdings</vt:lpstr>
      <vt:lpstr>Bentley2011</vt:lpstr>
      <vt:lpstr>Templates 202</vt:lpstr>
      <vt:lpstr>Agenda Templates 202:</vt:lpstr>
      <vt:lpstr>Template Options</vt:lpstr>
      <vt:lpstr>Template Options</vt:lpstr>
      <vt:lpstr>Template Options</vt:lpstr>
      <vt:lpstr>Template Options</vt:lpstr>
      <vt:lpstr>Point Constraint Labels</vt:lpstr>
      <vt:lpstr>Point Constraint Labels</vt:lpstr>
      <vt:lpstr>Superelevation Setting</vt:lpstr>
      <vt:lpstr>Alternate Surfaces</vt:lpstr>
      <vt:lpstr>Alternate Surfaces</vt:lpstr>
      <vt:lpstr>Alternate Surfaces</vt:lpstr>
      <vt:lpstr>Alternate Surfaces</vt:lpstr>
      <vt:lpstr>Feature Name Overrides</vt:lpstr>
      <vt:lpstr>Feature Overrides</vt:lpstr>
      <vt:lpstr>Feature Overrides</vt:lpstr>
      <vt:lpstr>Active Template Mode</vt:lpstr>
      <vt:lpstr>Active Template Mode</vt:lpstr>
      <vt:lpstr>Component Display Rules</vt:lpstr>
      <vt:lpstr>Component Display Rules</vt:lpstr>
      <vt:lpstr>Component Display Rules</vt:lpstr>
      <vt:lpstr>Component Display Rules</vt:lpstr>
      <vt:lpstr>Component Display Rules</vt:lpstr>
      <vt:lpstr>Parent-Child Relationships for Components</vt:lpstr>
      <vt:lpstr>Demo</vt:lpstr>
      <vt:lpstr>PowerPoint Presentation</vt:lpstr>
      <vt:lpstr>Overlay Components</vt:lpstr>
      <vt:lpstr>Overlay Components</vt:lpstr>
      <vt:lpstr>Overlay Components </vt:lpstr>
      <vt:lpstr>Overlay Components </vt:lpstr>
      <vt:lpstr>Overlay Components</vt:lpstr>
      <vt:lpstr>Overlay Components</vt:lpstr>
      <vt:lpstr>Overlay Components</vt:lpstr>
      <vt:lpstr>Overlay Components</vt:lpstr>
      <vt:lpstr>Overlay Components</vt:lpstr>
      <vt:lpstr>Overlay Components</vt:lpstr>
      <vt:lpstr>Overlay Components</vt:lpstr>
      <vt:lpstr>Q&amp;A </vt:lpstr>
    </vt:vector>
  </TitlesOfParts>
  <Company>Bentley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Verdana 28 pt.</dc:title>
  <dc:creator>Joe Waxmonsky</dc:creator>
  <cp:lastModifiedBy>Chuck Lawson</cp:lastModifiedBy>
  <cp:revision>461</cp:revision>
  <cp:lastPrinted>2008-05-14T21:08:00Z</cp:lastPrinted>
  <dcterms:created xsi:type="dcterms:W3CDTF">2008-09-04T16:51:53Z</dcterms:created>
  <dcterms:modified xsi:type="dcterms:W3CDTF">2014-03-21T19:26:59Z</dcterms:modified>
</cp:coreProperties>
</file>